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  <p:sldMasterId id="2147483710" r:id="rId2"/>
    <p:sldMasterId id="2147483701" r:id="rId3"/>
    <p:sldMasterId id="2147483669" r:id="rId4"/>
  </p:sldMasterIdLst>
  <p:notesMasterIdLst>
    <p:notesMasterId r:id="rId20"/>
  </p:notesMasterIdLst>
  <p:handoutMasterIdLst>
    <p:handoutMasterId r:id="rId21"/>
  </p:handoutMasterIdLst>
  <p:sldIdLst>
    <p:sldId id="309" r:id="rId5"/>
    <p:sldId id="330" r:id="rId6"/>
    <p:sldId id="329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D65"/>
    <a:srgbClr val="67DB8E"/>
    <a:srgbClr val="9AC87A"/>
    <a:srgbClr val="A9D18E"/>
    <a:srgbClr val="1F5026"/>
    <a:srgbClr val="181717"/>
    <a:srgbClr val="385723"/>
    <a:srgbClr val="1A4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6" autoAdjust="0"/>
    <p:restoredTop sz="94453" autoAdjust="0"/>
  </p:normalViewPr>
  <p:slideViewPr>
    <p:cSldViewPr>
      <p:cViewPr varScale="1">
        <p:scale>
          <a:sx n="141" d="100"/>
          <a:sy n="141" d="100"/>
        </p:scale>
        <p:origin x="94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1852" y="5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6A9465-9920-4021-914E-B54FC0A355A7}" type="datetimeFigureOut">
              <a:rPr lang="en-US" altLang="en-US"/>
              <a:pPr>
                <a:defRPr/>
              </a:pPr>
              <a:t>6/26/19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F42674-3C99-487F-B46E-66A1B572F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2EABC2-BCD0-44A6-9447-203531916F5D}" type="datetimeFigureOut">
              <a:rPr lang="en-US" altLang="en-US"/>
              <a:pPr>
                <a:defRPr/>
              </a:pPr>
              <a:t>6/26/19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B71B33-D1A5-4C22-9FB0-30C91E0E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00149"/>
            <a:ext cx="6858000" cy="1828801"/>
          </a:xfrm>
        </p:spPr>
        <p:txBody>
          <a:bodyPr anchor="b"/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5150"/>
            <a:ext cx="6858000" cy="838200"/>
          </a:xfrm>
        </p:spPr>
        <p:txBody>
          <a:bodyPr/>
          <a:lstStyle>
            <a:lvl1pPr marL="0" indent="0" algn="ctr">
              <a:buNone/>
              <a:defRPr sz="2400">
                <a:latin typeface="Helvetica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125413"/>
            <a:ext cx="2133600" cy="617537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="1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9E94AE5E-D071-413E-A84D-93A277D71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34200" y="57150"/>
            <a:ext cx="2092325" cy="655638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CF41ACBF-87DE-4091-9898-3A0F597FE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8" y="133350"/>
            <a:ext cx="5643912" cy="623887"/>
          </a:xfrm>
        </p:spPr>
        <p:txBody>
          <a:bodyPr anchor="b"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71550"/>
            <a:ext cx="4629150" cy="3352800"/>
          </a:xfrm>
        </p:spPr>
        <p:txBody>
          <a:bodyPr/>
          <a:lstStyle>
            <a:lvl1pPr>
              <a:defRPr sz="3200">
                <a:latin typeface="Helvetica Light"/>
              </a:defRPr>
            </a:lvl1pPr>
            <a:lvl2pPr>
              <a:defRPr sz="2800">
                <a:latin typeface="Helvetica Light"/>
              </a:defRPr>
            </a:lvl2pPr>
            <a:lvl3pPr>
              <a:defRPr sz="2400">
                <a:latin typeface="Helvetica Light"/>
              </a:defRPr>
            </a:lvl3pPr>
            <a:lvl4pPr>
              <a:defRPr sz="2000">
                <a:latin typeface="Helvetica Light"/>
              </a:defRPr>
            </a:lvl4pPr>
            <a:lvl5pPr>
              <a:defRPr sz="2000">
                <a:latin typeface="Helvetica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88" y="971550"/>
            <a:ext cx="3432525" cy="3352800"/>
          </a:xfr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46288" cy="661988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358CFD30-C94D-4944-BCED-2227D6895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88" y="57150"/>
            <a:ext cx="6634512" cy="700087"/>
          </a:xfrm>
        </p:spPr>
        <p:txBody>
          <a:bodyPr anchor="b"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33800" y="971550"/>
            <a:ext cx="4783138" cy="3352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Helvetica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88" y="971550"/>
            <a:ext cx="3432525" cy="3352800"/>
          </a:xfrm>
        </p:spPr>
        <p:txBody>
          <a:bodyPr/>
          <a:lstStyle>
            <a:lvl1pPr marL="0" indent="0">
              <a:buNone/>
              <a:defRPr sz="1600">
                <a:latin typeface="Helvetica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16125" cy="6699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6F4D3046-7F40-4B57-A701-F6BF9D36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4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287" y="1200150"/>
            <a:ext cx="8470933" cy="3169381"/>
          </a:xfrm>
        </p:spPr>
        <p:txBody>
          <a:bodyPr vert="eaVert"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79625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8BBF8C2D-3DE1-4D17-A7EE-1A25D5150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4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200151"/>
            <a:ext cx="1971675" cy="31242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00151"/>
            <a:ext cx="5762625" cy="3124200"/>
          </a:xfrm>
        </p:spPr>
        <p:txBody>
          <a:bodyPr vert="eaVert"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103438" cy="655638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C9E88AEE-B922-4664-ABBF-8487A46B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6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812886" cy="34885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CFBF-209A-4B7B-8DBE-B7A8AA8C6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95350"/>
            <a:ext cx="4267200" cy="34290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419600" cy="3429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51663" y="4049713"/>
            <a:ext cx="211613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8139-64E5-41AA-B26B-39E8C9259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1"/>
            <a:ext cx="8364538" cy="6096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1"/>
            <a:ext cx="4346575" cy="609599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504950"/>
            <a:ext cx="4346575" cy="2895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68364"/>
            <a:ext cx="4405312" cy="61753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12888"/>
            <a:ext cx="4405312" cy="2887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10600" y="522288"/>
            <a:ext cx="423863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F83C-F694-4BA3-9844-5E383E9DC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EA95-6066-46EE-9543-0A239930A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1627-9D34-4C7F-9BEB-86994116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35C9-9C8D-47A0-860B-F732EDBCE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13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900"/>
            <a:ext cx="3351213" cy="78105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5153698" cy="36544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28750"/>
            <a:ext cx="3351213" cy="2973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467600" y="68263"/>
            <a:ext cx="1597025" cy="598487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983413" y="4102100"/>
            <a:ext cx="2057400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8919-0F28-4A0A-9283-E90B53CD3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1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3351213" cy="9144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33351"/>
            <a:ext cx="4629150" cy="42624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28750"/>
            <a:ext cx="3351213" cy="2973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C90E-1B19-44D0-B00E-93EDF1796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13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8220" y="4095750"/>
            <a:ext cx="4953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519D0F1-CE60-462F-8933-898C25672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9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Speaker Bio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/>
              <a:t>Speaker Bio</a:t>
            </a:r>
          </a:p>
          <a:p>
            <a:pPr lvl="1"/>
            <a:r>
              <a:rPr lang="en-US" dirty="0"/>
              <a:t>Organization/Employer</a:t>
            </a:r>
          </a:p>
          <a:p>
            <a:pPr lvl="1"/>
            <a:r>
              <a:rPr lang="en-US" dirty="0"/>
              <a:t>Experience</a:t>
            </a:r>
          </a:p>
          <a:p>
            <a:pPr lvl="1"/>
            <a:r>
              <a:rPr lang="en-US" dirty="0"/>
              <a:t>University / Degree</a:t>
            </a:r>
          </a:p>
          <a:p>
            <a:pPr lvl="1"/>
            <a:r>
              <a:rPr lang="en-US" dirty="0"/>
              <a:t>Home Location</a:t>
            </a:r>
          </a:p>
          <a:p>
            <a:pPr lvl="1"/>
            <a:r>
              <a:rPr lang="en-US" dirty="0"/>
              <a:t>Specialized in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0050" y="4767263"/>
            <a:ext cx="495300" cy="274637"/>
          </a:xfrm>
        </p:spPr>
        <p:txBody>
          <a:bodyPr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472920-D66F-4554-BA3B-4E5ED9D1029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414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33400" y="438150"/>
            <a:ext cx="78867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4767263"/>
            <a:ext cx="21526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754563"/>
            <a:ext cx="495300" cy="274637"/>
          </a:xfrm>
        </p:spPr>
        <p:txBody>
          <a:bodyPr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5754AA-1BDE-406E-B7E1-65BE5AD2009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061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0AC0-FB48-4534-AA96-78D563FB055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37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8920" y="2417104"/>
            <a:ext cx="8769180" cy="424732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400" b="1" i="0" cap="none" baseline="0">
                <a:solidFill>
                  <a:srgbClr val="4A6A7E"/>
                </a:solidFill>
                <a:latin typeface="Helvetica Light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1765-616B-40AE-83C7-FF6705DAB62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062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8920" y="810354"/>
            <a:ext cx="8769180" cy="3513996"/>
          </a:xfrm>
          <a:prstGeom prst="rect">
            <a:avLst/>
          </a:prstGeom>
        </p:spPr>
        <p:txBody>
          <a:bodyPr/>
          <a:lstStyle>
            <a:lvl1pPr>
              <a:lnSpc>
                <a:spcPts val="1575"/>
              </a:lnSpc>
              <a:defRPr sz="1500" b="0" i="0">
                <a:solidFill>
                  <a:srgbClr val="000000"/>
                </a:solidFill>
                <a:latin typeface="Helvetica Light"/>
                <a:cs typeface="Helvetica Light"/>
              </a:defRPr>
            </a:lvl1pPr>
            <a:lvl2pPr>
              <a:defRPr sz="1350" b="0" i="0">
                <a:solidFill>
                  <a:srgbClr val="000000"/>
                </a:solidFill>
                <a:latin typeface="Helvetica Light"/>
                <a:cs typeface="Helvetica Light"/>
              </a:defRPr>
            </a:lvl2pPr>
            <a:lvl3pPr>
              <a:defRPr sz="1200" b="0" i="0" baseline="0">
                <a:solidFill>
                  <a:srgbClr val="000000"/>
                </a:solidFill>
                <a:latin typeface="Helvetica Light"/>
                <a:cs typeface="Helvetica Light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58920" y="0"/>
            <a:ext cx="8375480" cy="733425"/>
          </a:xfrm>
          <a:prstGeom prst="rect">
            <a:avLst/>
          </a:prstGeom>
        </p:spPr>
        <p:txBody>
          <a:bodyPr/>
          <a:lstStyle>
            <a:lvl1pPr algn="l">
              <a:lnSpc>
                <a:spcPts val="1995"/>
              </a:lnSpc>
              <a:defRPr sz="2800" b="1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B0F7-C397-408F-9DCB-90B8ADA9580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64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8453-DEFE-40D8-9C33-C456B16B988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46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9588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AE3F-67EC-4E89-9FA2-BDB79452F1D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4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DB28-9AF8-4CA6-AADA-A993EB7F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30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030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030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1025-09E6-4FD8-90A8-E0BF4B3576C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9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520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520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35DC-A0CF-41FC-8ED7-A897F9AF885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054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27"/>
            <a:ext cx="8267700" cy="7777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48191-A75C-4184-9391-BBE5B1D38BB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378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59B4-A337-43AC-B4E0-F26CD6DA1A8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699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6064"/>
            <a:ext cx="3427413" cy="88408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316065"/>
            <a:ext cx="4629150" cy="40797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76350"/>
            <a:ext cx="3427413" cy="3125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A566-0289-4157-BAD1-1BF0E0B336F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81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900"/>
            <a:ext cx="3427413" cy="11620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629150" cy="40528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543050"/>
            <a:ext cx="3427413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930B-ECCB-4B25-9520-6FB7E98AFE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74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10400" y="74613"/>
            <a:ext cx="2057400" cy="673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="1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5D1B8FD7-A5B6-48CA-AA7A-B4FF02CD1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57350"/>
            <a:ext cx="8763000" cy="2057400"/>
          </a:xfrm>
          <a:prstGeom prst="rect">
            <a:avLst/>
          </a:prstGeom>
        </p:spPr>
        <p:txBody>
          <a:bodyPr/>
          <a:lstStyle>
            <a:lvl1pPr>
              <a:lnSpc>
                <a:spcPts val="2438"/>
              </a:lnSpc>
              <a:defRPr sz="2800" b="1" i="0" u="none" cap="all" baseline="0">
                <a:solidFill>
                  <a:srgbClr val="464544"/>
                </a:solidFill>
                <a:latin typeface="Helvetica Light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200" y="1"/>
            <a:ext cx="5791200" cy="819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spcBef>
                <a:spcPts val="600"/>
              </a:spcBef>
              <a:buNone/>
              <a:defRPr sz="1200" b="1" i="0" u="none" kern="1200" spc="105" baseline="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F808-5883-470A-A890-505BC4709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>
                <a:latin typeface="Helvetica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882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16125" cy="655638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5F5587DD-858D-4D28-AF7A-B7BDC9E97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2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2878137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2878137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934200" y="60325"/>
            <a:ext cx="2133600" cy="671513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6A2E322E-BE0C-4E89-8728-DD6CC2FAF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789"/>
            <a:ext cx="6553200" cy="665162"/>
          </a:xfrm>
        </p:spPr>
        <p:txBody>
          <a:bodyPr/>
          <a:lstStyle>
            <a:lvl1pPr>
              <a:defRPr sz="2800">
                <a:latin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88" y="895351"/>
            <a:ext cx="4351687" cy="60959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88" y="1504950"/>
            <a:ext cx="4351687" cy="2819400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90587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L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4950"/>
            <a:ext cx="3887788" cy="2819400"/>
          </a:xfrm>
        </p:spPr>
        <p:txBody>
          <a:bodyPr/>
          <a:lstStyle>
            <a:lvl1pPr>
              <a:defRPr>
                <a:latin typeface="Helvetica Light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7010400" y="77788"/>
            <a:ext cx="2078038" cy="677862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52600C81-0F51-429E-AC6D-99A20304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0" y="57150"/>
            <a:ext cx="2016125" cy="690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AA6BDEBD-9D21-4D01-AC54-9DBDFBFD1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1113" y="-1588"/>
            <a:ext cx="9155113" cy="842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563" y="57150"/>
            <a:ext cx="6726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8" y="971550"/>
            <a:ext cx="84597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8"/>
          <p:cNvSpPr txBox="1">
            <a:spLocks noChangeArrowheads="1"/>
          </p:cNvSpPr>
          <p:nvPr userDrawn="1"/>
        </p:nvSpPr>
        <p:spPr bwMode="auto">
          <a:xfrm>
            <a:off x="542925" y="2641600"/>
            <a:ext cx="4400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Industry Steering Committee on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Wellbore Survey Accuracy</a:t>
            </a:r>
          </a:p>
          <a:p>
            <a:pPr algn="ctr"/>
            <a:r>
              <a:rPr lang="en-US" altLang="en-US" sz="1600" b="1">
                <a:solidFill>
                  <a:schemeClr val="bg1"/>
                </a:solidFill>
              </a:rPr>
              <a:t>Wellbore Positioning Technical Section</a:t>
            </a:r>
          </a:p>
        </p:txBody>
      </p:sp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238" y="4576763"/>
            <a:ext cx="27432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6750"/>
            <a:ext cx="6259224" cy="666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58000" y="0"/>
            <a:ext cx="2286000" cy="84088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11113" y="4483100"/>
            <a:ext cx="2470151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46</a:t>
            </a:r>
            <a:r>
              <a:rPr lang="en-US" sz="900" b="1" baseline="3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th</a:t>
            </a: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 General Meeting</a:t>
            </a:r>
          </a:p>
          <a:p>
            <a:pPr>
              <a:defRPr/>
            </a:pP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October 12</a:t>
            </a:r>
            <a:r>
              <a:rPr lang="en-US" sz="900" b="1" baseline="3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th</a:t>
            </a: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, 2017</a:t>
            </a:r>
          </a:p>
          <a:p>
            <a:pPr>
              <a:defRPr/>
            </a:pP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San Antonio Texas, USA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388" y="971550"/>
            <a:ext cx="495300" cy="304800"/>
          </a:xfrm>
          <a:prstGeom prst="rect">
            <a:avLst/>
          </a:prstGeom>
        </p:spPr>
        <p:txBody>
          <a:bodyPr/>
          <a:lstStyle>
            <a:lvl1pPr>
              <a:defRPr sz="1600" b="1" smtClean="0">
                <a:solidFill>
                  <a:schemeClr val="tx1"/>
                </a:solidFill>
                <a:latin typeface="Helvetica Light"/>
              </a:defRPr>
            </a:lvl1pPr>
          </a:lstStyle>
          <a:p>
            <a:pPr>
              <a:defRPr/>
            </a:pPr>
            <a:fld id="{74A13CEC-D68C-47E1-B3B8-70C4063E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6" r:id="rId2"/>
    <p:sldLayoutId id="2147483737" r:id="rId3"/>
    <p:sldLayoutId id="2147483755" r:id="rId4"/>
    <p:sldLayoutId id="2147483738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Helvetica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8600" y="4598988"/>
            <a:ext cx="247015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46</a:t>
            </a:r>
            <a:r>
              <a:rPr lang="en-US" sz="900" b="1" baseline="3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th</a:t>
            </a: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 General Meeting</a:t>
            </a:r>
          </a:p>
          <a:p>
            <a:pPr>
              <a:defRPr/>
            </a:pP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October 12</a:t>
            </a:r>
            <a:r>
              <a:rPr lang="en-US" sz="900" b="1" baseline="3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th</a:t>
            </a: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, 2017</a:t>
            </a:r>
          </a:p>
          <a:p>
            <a:pPr>
              <a:defRPr/>
            </a:pPr>
            <a:r>
              <a:rPr lang="en-US" sz="9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 Light"/>
                <a:cs typeface="Helvetica" panose="020B0604020202020204" pitchFamily="34" charset="0"/>
              </a:rPr>
              <a:t>San Antonio Texas, USA</a:t>
            </a: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71438"/>
            <a:ext cx="8813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69950"/>
            <a:ext cx="88138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3413" y="4102100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bg1"/>
                </a:solidFill>
                <a:latin typeface="Helvetica Light"/>
              </a:defRPr>
            </a:lvl1pPr>
          </a:lstStyle>
          <a:p>
            <a:pPr>
              <a:defRPr/>
            </a:pPr>
            <a:fld id="{F4189CE3-CBBB-4890-A34D-BDC192DB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TextBox 11"/>
          <p:cNvSpPr txBox="1">
            <a:spLocks noChangeArrowheads="1"/>
          </p:cNvSpPr>
          <p:nvPr userDrawn="1"/>
        </p:nvSpPr>
        <p:spPr bwMode="auto">
          <a:xfrm>
            <a:off x="0" y="48577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1"/>
                </a:solidFill>
                <a:latin typeface="Helvetica Light"/>
              </a:rPr>
              <a:t>Wellbore Positioning Technical Section</a:t>
            </a:r>
          </a:p>
        </p:txBody>
      </p:sp>
      <p:pic>
        <p:nvPicPr>
          <p:cNvPr id="2056" name="Picture 12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2013" y="4445000"/>
            <a:ext cx="1828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65" r:id="rId2"/>
    <p:sldLayoutId id="2147483766" r:id="rId3"/>
    <p:sldLayoutId id="2147483740" r:id="rId4"/>
    <p:sldLayoutId id="2147483741" r:id="rId5"/>
    <p:sldLayoutId id="2147483767" r:id="rId6"/>
    <p:sldLayoutId id="2147483742" r:id="rId7"/>
    <p:sldLayoutId id="2147483771" r:id="rId8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Helvetica Ligh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 Ligh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 Ligh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Helvetica Ligh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Helvetica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Speaker Bio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Speaker Bio</a:t>
            </a:r>
          </a:p>
          <a:p>
            <a:pPr lvl="1"/>
            <a:r>
              <a:rPr lang="en-US" altLang="en-US"/>
              <a:t>Organization/Employer</a:t>
            </a:r>
          </a:p>
          <a:p>
            <a:pPr lvl="1"/>
            <a:r>
              <a:rPr lang="en-US" altLang="en-US"/>
              <a:t>Experience</a:t>
            </a:r>
          </a:p>
          <a:p>
            <a:pPr lvl="1"/>
            <a:r>
              <a:rPr lang="en-US" altLang="en-US"/>
              <a:t>University / Degree</a:t>
            </a:r>
          </a:p>
          <a:p>
            <a:pPr lvl="1"/>
            <a:r>
              <a:rPr lang="en-US" altLang="en-US"/>
              <a:t>Home Location</a:t>
            </a:r>
          </a:p>
          <a:p>
            <a:pPr lvl="1"/>
            <a:r>
              <a:rPr lang="en-US" altLang="en-US"/>
              <a:t>Specialized in 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0050" y="4768850"/>
            <a:ext cx="4953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93BB8FD0-21E0-44BC-AB9C-848BFB6308A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TextBox 6"/>
          <p:cNvSpPr txBox="1">
            <a:spLocks noChangeArrowheads="1"/>
          </p:cNvSpPr>
          <p:nvPr userDrawn="1"/>
        </p:nvSpPr>
        <p:spPr bwMode="auto">
          <a:xfrm>
            <a:off x="381000" y="4565650"/>
            <a:ext cx="48006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b="1">
                <a:solidFill>
                  <a:srgbClr val="7F7F7F"/>
                </a:solidFill>
                <a:latin typeface="Helvetica Light"/>
              </a:rPr>
              <a:t>46th General Meeting</a:t>
            </a:r>
          </a:p>
          <a:p>
            <a:r>
              <a:rPr lang="en-US" altLang="en-US" sz="900" b="1">
                <a:solidFill>
                  <a:srgbClr val="7F7F7F"/>
                </a:solidFill>
                <a:latin typeface="Helvetica Light"/>
              </a:rPr>
              <a:t>October 12th, 2017</a:t>
            </a:r>
          </a:p>
          <a:p>
            <a:r>
              <a:rPr lang="en-US" altLang="en-US" sz="900" b="1">
                <a:solidFill>
                  <a:srgbClr val="7F7F7F"/>
                </a:solidFill>
                <a:latin typeface="Helvetica Light"/>
              </a:rPr>
              <a:t>San Antonio Texas, USA</a:t>
            </a:r>
          </a:p>
        </p:txBody>
      </p:sp>
      <p:sp>
        <p:nvSpPr>
          <p:cNvPr id="4101" name="TextBox 9"/>
          <p:cNvSpPr txBox="1">
            <a:spLocks noChangeArrowheads="1"/>
          </p:cNvSpPr>
          <p:nvPr userDrawn="1"/>
        </p:nvSpPr>
        <p:spPr bwMode="auto">
          <a:xfrm>
            <a:off x="0" y="4857750"/>
            <a:ext cx="914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900" b="1">
                <a:solidFill>
                  <a:srgbClr val="7F7F7F"/>
                </a:solidFill>
                <a:latin typeface="Helvetica Light"/>
              </a:rPr>
              <a:t>Wellbore Positioning Technical Section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41275"/>
            <a:ext cx="4953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  <a:latin typeface="Helvetica Light"/>
              </a:defRPr>
            </a:lvl1pPr>
          </a:lstStyle>
          <a:p>
            <a:pPr>
              <a:defRPr/>
            </a:pPr>
            <a:fld id="{9ED8047A-C982-44D9-A748-A13CE0C44F1D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4103" name="Picture 10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51350"/>
            <a:ext cx="1828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Helvetica Ligh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Ligh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Ligh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Ligh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Ligh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152400" y="1657350"/>
            <a:ext cx="8812213" cy="592138"/>
          </a:xfrm>
        </p:spPr>
        <p:txBody>
          <a:bodyPr/>
          <a:lstStyle/>
          <a:p>
            <a:pPr algn="ctr"/>
            <a:r>
              <a:rPr lang="en-US" sz="4800" dirty="0"/>
              <a:t>Welcome to the 46</a:t>
            </a:r>
            <a:r>
              <a:rPr lang="en-US" sz="4800" baseline="30000" dirty="0"/>
              <a:t>th</a:t>
            </a:r>
            <a:r>
              <a:rPr lang="en-US" sz="4800" dirty="0"/>
              <a:t> Meeting of the ISCWSA</a:t>
            </a:r>
            <a:endParaRPr lang="en-US" altLang="en-US" sz="4800" dirty="0"/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3B809C-87B7-4CA9-AA61-7F84C315DE59}" type="slidenum">
              <a:rPr lang="en-US" altLang="en-US">
                <a:solidFill>
                  <a:schemeClr val="bg1"/>
                </a:solidFill>
                <a:latin typeface="Helvetica Light"/>
              </a:rPr>
              <a:pPr/>
              <a:t>1</a:t>
            </a:fld>
            <a:endParaRPr lang="en-US" altLang="en-US">
              <a:solidFill>
                <a:schemeClr val="bg1"/>
              </a:solidFill>
              <a:latin typeface="Helvetica Light"/>
            </a:endParaRPr>
          </a:p>
        </p:txBody>
      </p:sp>
      <p:sp>
        <p:nvSpPr>
          <p:cNvPr id="23556" name="Subtitle 2"/>
          <p:cNvSpPr>
            <a:spLocks noGrp="1"/>
          </p:cNvSpPr>
          <p:nvPr>
            <p:ph type="subTitle" idx="4294967295"/>
          </p:nvPr>
        </p:nvSpPr>
        <p:spPr>
          <a:xfrm>
            <a:off x="0" y="3105150"/>
            <a:ext cx="6858000" cy="838200"/>
          </a:xfrm>
        </p:spPr>
        <p:txBody>
          <a:bodyPr/>
          <a:lstStyle/>
          <a:p>
            <a:r>
              <a:rPr lang="en-US" altLang="en-US" dirty="0"/>
              <a:t>Jonathan Lightfoot – Program Chair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Survey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7" y="895350"/>
            <a:ext cx="3763892" cy="344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094768"/>
            <a:ext cx="4827344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06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0" y="57150"/>
            <a:ext cx="8812886" cy="592138"/>
          </a:xfrm>
        </p:spPr>
        <p:txBody>
          <a:bodyPr/>
          <a:lstStyle/>
          <a:p>
            <a:r>
              <a:rPr lang="en-US" dirty="0"/>
              <a:t>Survey Results – Important Future 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0238"/>
            <a:ext cx="5334000" cy="3927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07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9"/>
            <a:ext cx="3124200" cy="849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Distinguished</a:t>
            </a:r>
            <a:br>
              <a:rPr lang="en-US" dirty="0"/>
            </a:br>
            <a:r>
              <a:rPr lang="en-US" dirty="0"/>
              <a:t>Service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519D0F1-CE60-462F-8933-898C25672D6F}" type="slidenum">
              <a:rPr lang="en-US" smtClean="0"/>
              <a:pPr algn="ctr"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401" y="895351"/>
            <a:ext cx="3581400" cy="83819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ISCWSA 45</a:t>
            </a:r>
            <a:r>
              <a:rPr lang="en-US" sz="1600" baseline="30000" dirty="0"/>
              <a:t>th</a:t>
            </a:r>
            <a:r>
              <a:rPr lang="en-US" sz="1600" dirty="0"/>
              <a:t> Meeting</a:t>
            </a:r>
          </a:p>
          <a:p>
            <a:pPr algn="ctr"/>
            <a:r>
              <a:rPr lang="en-US" sz="1600" dirty="0"/>
              <a:t>The Hague, The Netherlands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413" y="1187450"/>
            <a:ext cx="2057400" cy="29939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575" y="219005"/>
            <a:ext cx="2387867" cy="39624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81001" y="2684427"/>
            <a:ext cx="3124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Helvetica Ligh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 Light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 Light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 Light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 Light"/>
              </a:defRPr>
            </a:lvl9pPr>
          </a:lstStyle>
          <a:p>
            <a:pPr algn="ctr" eaLnBrk="1" hangingPunct="1"/>
            <a:r>
              <a:rPr lang="en-US" dirty="0"/>
              <a:t>Dr. Stephen Grindrod</a:t>
            </a:r>
          </a:p>
        </p:txBody>
      </p:sp>
    </p:spTree>
    <p:extLst>
      <p:ext uri="{BB962C8B-B14F-4D97-AF65-F5344CB8AC3E}">
        <p14:creationId xmlns:p14="http://schemas.microsoft.com/office/powerpoint/2010/main" val="45507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285750"/>
            <a:ext cx="8812886" cy="592138"/>
          </a:xfrm>
        </p:spPr>
        <p:txBody>
          <a:bodyPr/>
          <a:lstStyle/>
          <a:p>
            <a:r>
              <a:rPr lang="en-US" dirty="0"/>
              <a:t>2017 46</a:t>
            </a:r>
            <a:r>
              <a:rPr lang="en-US" baseline="30000" dirty="0"/>
              <a:t>th</a:t>
            </a:r>
            <a:r>
              <a:rPr lang="en-US" dirty="0"/>
              <a:t> Meeting </a:t>
            </a:r>
            <a:br>
              <a:rPr lang="en-US" dirty="0"/>
            </a:br>
            <a:r>
              <a:rPr lang="en-US" dirty="0"/>
              <a:t>Distinguished Service Award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C519D0F1-CE60-462F-8933-898C25672D6F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1" y="819150"/>
            <a:ext cx="20633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382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 Distinguished Service Award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331523C-4C2E-443D-B651-C85F4D123E2C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0463"/>
            <a:ext cx="566853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Special Thank You for our Event Sponsors!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AEA95-6066-46EE-9543-0A239930AD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33" y="663574"/>
            <a:ext cx="7603590" cy="3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4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&amp; LOGISTICS BRIEFING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9" y="594499"/>
            <a:ext cx="2919413" cy="3488551"/>
          </a:xfrm>
        </p:spPr>
        <p:txBody>
          <a:bodyPr>
            <a:normAutofit/>
          </a:bodyPr>
          <a:lstStyle/>
          <a:p>
            <a:r>
              <a:rPr lang="en-US" sz="2000" dirty="0"/>
              <a:t>Exits</a:t>
            </a:r>
          </a:p>
          <a:p>
            <a:r>
              <a:rPr lang="en-US" sz="2000" dirty="0"/>
              <a:t>Alarms</a:t>
            </a:r>
          </a:p>
          <a:p>
            <a:r>
              <a:rPr lang="en-US" sz="2000" dirty="0"/>
              <a:t>I.C.E. – In Case of Emergency</a:t>
            </a:r>
          </a:p>
          <a:p>
            <a:r>
              <a:rPr lang="en-US" sz="2000" dirty="0"/>
              <a:t>Medical</a:t>
            </a:r>
          </a:p>
          <a:p>
            <a:r>
              <a:rPr lang="en-US" sz="2000" dirty="0"/>
              <a:t>Muster Area</a:t>
            </a:r>
          </a:p>
          <a:p>
            <a:r>
              <a:rPr lang="en-US" sz="2000" dirty="0"/>
              <a:t>Restrooms</a:t>
            </a:r>
          </a:p>
          <a:p>
            <a:r>
              <a:rPr lang="en-US" sz="2000" dirty="0"/>
              <a:t>Lunch 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594499"/>
            <a:ext cx="5758933" cy="35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9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&amp; LOGISTICS BRIEFING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40955" y="594499"/>
            <a:ext cx="3574458" cy="3488551"/>
          </a:xfrm>
        </p:spPr>
        <p:txBody>
          <a:bodyPr>
            <a:normAutofit/>
          </a:bodyPr>
          <a:lstStyle/>
          <a:p>
            <a:r>
              <a:rPr lang="en-US" sz="2000" dirty="0"/>
              <a:t>Exits</a:t>
            </a:r>
          </a:p>
          <a:p>
            <a:r>
              <a:rPr lang="en-US" sz="2000" dirty="0"/>
              <a:t>Alarms</a:t>
            </a:r>
          </a:p>
          <a:p>
            <a:r>
              <a:rPr lang="en-US" sz="2000" dirty="0"/>
              <a:t>I.C.E. – In Case of Emergency</a:t>
            </a:r>
          </a:p>
          <a:p>
            <a:r>
              <a:rPr lang="en-US" sz="2000" dirty="0"/>
              <a:t>Medical</a:t>
            </a:r>
          </a:p>
          <a:p>
            <a:r>
              <a:rPr lang="en-US" sz="2000" dirty="0"/>
              <a:t>Muster Area</a:t>
            </a:r>
          </a:p>
          <a:p>
            <a:r>
              <a:rPr lang="en-US" sz="2000" dirty="0"/>
              <a:t>Restrooms</a:t>
            </a:r>
          </a:p>
          <a:p>
            <a:r>
              <a:rPr lang="en-US" sz="2000" dirty="0"/>
              <a:t>Lunch 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47" y="638175"/>
            <a:ext cx="513704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2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&amp; LOGISTICS BRIEFING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4600" y="751176"/>
            <a:ext cx="2583858" cy="3488551"/>
          </a:xfrm>
        </p:spPr>
        <p:txBody>
          <a:bodyPr>
            <a:normAutofit/>
          </a:bodyPr>
          <a:lstStyle/>
          <a:p>
            <a:r>
              <a:rPr lang="en-US" sz="2000" dirty="0"/>
              <a:t>Exits</a:t>
            </a:r>
          </a:p>
          <a:p>
            <a:r>
              <a:rPr lang="en-US" sz="2000" dirty="0"/>
              <a:t>Alarms</a:t>
            </a:r>
          </a:p>
          <a:p>
            <a:r>
              <a:rPr lang="en-US" sz="2000" dirty="0"/>
              <a:t>I.C.E. – In Case of Emergency</a:t>
            </a:r>
          </a:p>
          <a:p>
            <a:r>
              <a:rPr lang="en-US" sz="2000" dirty="0"/>
              <a:t>Medical</a:t>
            </a:r>
          </a:p>
          <a:p>
            <a:r>
              <a:rPr lang="en-US" sz="2000" dirty="0"/>
              <a:t>Muster Area</a:t>
            </a:r>
          </a:p>
          <a:p>
            <a:r>
              <a:rPr lang="en-US" sz="2000" dirty="0"/>
              <a:t>Restrooms</a:t>
            </a:r>
          </a:p>
          <a:p>
            <a:r>
              <a:rPr lang="en-US" sz="2000" dirty="0"/>
              <a:t>Lunch Location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4" y="784373"/>
            <a:ext cx="6151946" cy="34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287" y="896206"/>
            <a:ext cx="8768113" cy="3474181"/>
          </a:xfrm>
        </p:spPr>
        <p:txBody>
          <a:bodyPr/>
          <a:lstStyle/>
          <a:p>
            <a:r>
              <a:rPr lang="en-US" dirty="0"/>
              <a:t>Jonathan Lightfoot</a:t>
            </a:r>
          </a:p>
          <a:p>
            <a:r>
              <a:rPr lang="en-US" dirty="0"/>
              <a:t>SPE WPTS Program Chair (2016-2017)</a:t>
            </a:r>
          </a:p>
          <a:p>
            <a:r>
              <a:rPr lang="en-US" dirty="0"/>
              <a:t>SPE WPTS Chair (2018-2019) </a:t>
            </a:r>
          </a:p>
          <a:p>
            <a:r>
              <a:rPr lang="en-US" dirty="0"/>
              <a:t>Occidental Oil &amp; Gas Corporation</a:t>
            </a:r>
          </a:p>
          <a:p>
            <a:pPr lvl="1"/>
            <a:r>
              <a:rPr lang="en-US" dirty="0"/>
              <a:t>Global Directional Drilling Specialist (Role)</a:t>
            </a:r>
          </a:p>
          <a:p>
            <a:pPr lvl="1"/>
            <a:r>
              <a:rPr lang="en-US" dirty="0"/>
              <a:t>Performance Drilling Community of Practice Leader (Job)</a:t>
            </a:r>
          </a:p>
          <a:p>
            <a:pPr lvl="1"/>
            <a:r>
              <a:rPr lang="en-US" dirty="0"/>
              <a:t>Sr. Engineering Consultant (Official Title)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</a:t>
            </a:r>
            <a:r>
              <a:rPr lang="en-US" baseline="30000" dirty="0"/>
              <a:t>th</a:t>
            </a:r>
            <a:r>
              <a:rPr lang="en-US" dirty="0"/>
              <a:t> Meeting Program Chair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75468"/>
            <a:ext cx="5895312" cy="39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Meeting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605912"/>
            <a:ext cx="8513234" cy="37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Meeting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7130"/>
            <a:ext cx="8513234" cy="37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7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Registered Attendees – 98 Total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D0F1-CE60-462F-8933-898C25672D6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631825"/>
            <a:ext cx="4234178" cy="3504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31826"/>
            <a:ext cx="4554222" cy="34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3921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</TotalTime>
  <Words>198</Words>
  <Application>Microsoft Macintosh PowerPoint</Application>
  <PresentationFormat>On-screen Show (16:9)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 Light</vt:lpstr>
      <vt:lpstr>1_Custom Design</vt:lpstr>
      <vt:lpstr>3_Custom Design</vt:lpstr>
      <vt:lpstr>2_Custom Design</vt:lpstr>
      <vt:lpstr>Custom Design</vt:lpstr>
      <vt:lpstr>Welcome to the 46th Meeting of the ISCWSA</vt:lpstr>
      <vt:lpstr>SAFETY &amp; LOGISTICS BRIEFING</vt:lpstr>
      <vt:lpstr>SAFETY &amp; LOGISTICS BRIEFING</vt:lpstr>
      <vt:lpstr>SAFETY &amp; LOGISTICS BRIEFING</vt:lpstr>
      <vt:lpstr>46th Meeting Program Chair</vt:lpstr>
      <vt:lpstr>Technical Program</vt:lpstr>
      <vt:lpstr>General Meeting Program</vt:lpstr>
      <vt:lpstr>General Meeting Program</vt:lpstr>
      <vt:lpstr>Today’s Registered Attendees – 98 Total</vt:lpstr>
      <vt:lpstr>Recent Survey Results</vt:lpstr>
      <vt:lpstr>Survey Results – Important Future Topics</vt:lpstr>
      <vt:lpstr>Distinguished Service Award</vt:lpstr>
      <vt:lpstr>2017 46th Meeting  Distinguished Service Award</vt:lpstr>
      <vt:lpstr>SPE Distinguished Service Award</vt:lpstr>
      <vt:lpstr>A Special Thank You for our Event Sponsors!</vt:lpstr>
    </vt:vector>
  </TitlesOfParts>
  <Company>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Tamela</dc:creator>
  <cp:lastModifiedBy>Microsoft Office User</cp:lastModifiedBy>
  <cp:revision>177</cp:revision>
  <dcterms:created xsi:type="dcterms:W3CDTF">2010-12-30T17:22:33Z</dcterms:created>
  <dcterms:modified xsi:type="dcterms:W3CDTF">2019-06-26T19:44:23Z</dcterms:modified>
</cp:coreProperties>
</file>