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1" r:id="rId1"/>
  </p:sldMasterIdLst>
  <p:notesMasterIdLst>
    <p:notesMasterId r:id="rId10"/>
  </p:notesMasterIdLst>
  <p:handoutMasterIdLst>
    <p:handoutMasterId r:id="rId11"/>
  </p:handoutMasterIdLst>
  <p:sldIdLst>
    <p:sldId id="261" r:id="rId2"/>
    <p:sldId id="258" r:id="rId3"/>
    <p:sldId id="263" r:id="rId4"/>
    <p:sldId id="262" r:id="rId5"/>
    <p:sldId id="264" r:id="rId6"/>
    <p:sldId id="266" r:id="rId7"/>
    <p:sldId id="265" r:id="rId8"/>
    <p:sldId id="267" r:id="rId9"/>
  </p:sldIdLst>
  <p:sldSz cx="9144000" cy="5143500" type="screen16x9"/>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888D7"/>
    <a:srgbClr val="1A4377"/>
    <a:srgbClr val="1A1177"/>
    <a:srgbClr val="153776"/>
    <a:srgbClr val="7EBA31"/>
    <a:srgbClr val="1F5026"/>
    <a:srgbClr val="E5A420"/>
    <a:srgbClr val="1B1A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62" autoAdjust="0"/>
    <p:restoredTop sz="79298" autoAdjust="0"/>
  </p:normalViewPr>
  <p:slideViewPr>
    <p:cSldViewPr>
      <p:cViewPr varScale="1">
        <p:scale>
          <a:sx n="116" d="100"/>
          <a:sy n="116" d="100"/>
        </p:scale>
        <p:origin x="1614" y="96"/>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7" d="100"/>
          <a:sy n="47" d="100"/>
        </p:scale>
        <p:origin x="-2896" y="-104"/>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defRPr>
            </a:lvl1pPr>
          </a:lstStyle>
          <a:p>
            <a:pPr>
              <a:defRPr/>
            </a:pPr>
            <a:fld id="{0B2E4557-4DDD-4D24-89A8-8572F778A838}" type="datetimeFigureOut">
              <a:rPr lang="en-US" altLang="en-US"/>
              <a:pPr>
                <a:defRPr/>
              </a:pPr>
              <a:t>9/6/2022</a:t>
            </a:fld>
            <a:endParaRPr lang="en-US" alt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C9FB8446-70B1-4642-94C3-FE57E70D8B82}" type="slidenum">
              <a:rPr lang="en-US" altLang="en-US"/>
              <a:pPr>
                <a:defRPr/>
              </a:pPr>
              <a:t>‹#›</a:t>
            </a:fld>
            <a:endParaRPr lang="en-US" altLang="en-US"/>
          </a:p>
        </p:txBody>
      </p:sp>
    </p:spTree>
    <p:extLst>
      <p:ext uri="{BB962C8B-B14F-4D97-AF65-F5344CB8AC3E}">
        <p14:creationId xmlns:p14="http://schemas.microsoft.com/office/powerpoint/2010/main" val="17924537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defRPr>
            </a:lvl1pPr>
          </a:lstStyle>
          <a:p>
            <a:pPr>
              <a:defRPr/>
            </a:pPr>
            <a:fld id="{D6DB2C55-380E-4959-BA7C-E2D07B325C16}" type="datetimeFigureOut">
              <a:rPr lang="en-US" altLang="en-US"/>
              <a:pPr>
                <a:defRPr/>
              </a:pPr>
              <a:t>9/6/2022</a:t>
            </a:fld>
            <a:endParaRPr lang="en-US" alt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2369F2DE-BA09-42CB-BAE6-B882216B7DFB}" type="slidenum">
              <a:rPr lang="en-US" altLang="en-US"/>
              <a:pPr>
                <a:defRPr/>
              </a:pPr>
              <a:t>‹#›</a:t>
            </a:fld>
            <a:endParaRPr lang="en-US" altLang="en-US"/>
          </a:p>
        </p:txBody>
      </p:sp>
    </p:spTree>
    <p:extLst>
      <p:ext uri="{BB962C8B-B14F-4D97-AF65-F5344CB8AC3E}">
        <p14:creationId xmlns:p14="http://schemas.microsoft.com/office/powerpoint/2010/main" val="99808331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proposed slide pack is intended to support the user to persuade management within their respective companies to adopt the latest revision of the ISCWSA tool error model – Revision 5.</a:t>
            </a:r>
          </a:p>
          <a:p>
            <a:endParaRPr lang="en-GB" dirty="0"/>
          </a:p>
          <a:p>
            <a:r>
              <a:rPr lang="en-GB" dirty="0"/>
              <a:t>Further support can be found here: https://www.iscwsa.net/error-model-documentation/</a:t>
            </a:r>
          </a:p>
          <a:p>
            <a:endParaRPr lang="en-US" dirty="0"/>
          </a:p>
        </p:txBody>
      </p:sp>
      <p:sp>
        <p:nvSpPr>
          <p:cNvPr id="4" name="Slide Number Placeholder 3"/>
          <p:cNvSpPr>
            <a:spLocks noGrp="1"/>
          </p:cNvSpPr>
          <p:nvPr>
            <p:ph type="sldNum" sz="quarter" idx="5"/>
          </p:nvPr>
        </p:nvSpPr>
        <p:spPr/>
        <p:txBody>
          <a:bodyPr/>
          <a:lstStyle/>
          <a:p>
            <a:pPr>
              <a:defRPr/>
            </a:pPr>
            <a:fld id="{2369F2DE-BA09-42CB-BAE6-B882216B7DFB}" type="slidenum">
              <a:rPr lang="en-US" altLang="en-US" smtClean="0"/>
              <a:pPr>
                <a:defRPr/>
              </a:pPr>
              <a:t>1</a:t>
            </a:fld>
            <a:endParaRPr lang="en-US" altLang="en-US"/>
          </a:p>
        </p:txBody>
      </p:sp>
    </p:spTree>
    <p:extLst>
      <p:ext uri="{BB962C8B-B14F-4D97-AF65-F5344CB8AC3E}">
        <p14:creationId xmlns:p14="http://schemas.microsoft.com/office/powerpoint/2010/main" val="29616611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General explanation, for the benefit of management, who do not know the role of the ISCWSA and the Error Model Maintenance Sub-committee. </a:t>
            </a:r>
          </a:p>
          <a:p>
            <a:endParaRPr lang="en-GB" dirty="0"/>
          </a:p>
          <a:p>
            <a:r>
              <a:rPr lang="en-GB" dirty="0"/>
              <a:t>Revision 5 was released in October 2019 and all documentation is available on the ISCWSA website via the link.</a:t>
            </a:r>
          </a:p>
          <a:p>
            <a:endParaRPr lang="en-GB" dirty="0"/>
          </a:p>
          <a:p>
            <a:r>
              <a:rPr lang="en-GB" dirty="0"/>
              <a:t>Documentation includes a thorough explanation of the error model as well as test wells and results to help with implementation. </a:t>
            </a:r>
            <a:endParaRPr lang="en-US" dirty="0"/>
          </a:p>
        </p:txBody>
      </p:sp>
      <p:sp>
        <p:nvSpPr>
          <p:cNvPr id="4" name="Slide Number Placeholder 3"/>
          <p:cNvSpPr>
            <a:spLocks noGrp="1"/>
          </p:cNvSpPr>
          <p:nvPr>
            <p:ph type="sldNum" sz="quarter" idx="5"/>
          </p:nvPr>
        </p:nvSpPr>
        <p:spPr/>
        <p:txBody>
          <a:bodyPr/>
          <a:lstStyle/>
          <a:p>
            <a:pPr>
              <a:defRPr/>
            </a:pPr>
            <a:fld id="{2369F2DE-BA09-42CB-BAE6-B882216B7DFB}" type="slidenum">
              <a:rPr lang="en-US" altLang="en-US" smtClean="0"/>
              <a:pPr>
                <a:defRPr/>
              </a:pPr>
              <a:t>2</a:t>
            </a:fld>
            <a:endParaRPr lang="en-US" altLang="en-US"/>
          </a:p>
        </p:txBody>
      </p:sp>
    </p:spTree>
    <p:extLst>
      <p:ext uri="{BB962C8B-B14F-4D97-AF65-F5344CB8AC3E}">
        <p14:creationId xmlns:p14="http://schemas.microsoft.com/office/powerpoint/2010/main" val="5106750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These reasons are not company specific and are the general goals of the new revision. Other common arguments include:</a:t>
            </a:r>
          </a:p>
          <a:p>
            <a:endParaRPr lang="en-GB" dirty="0"/>
          </a:p>
          <a:p>
            <a:pPr marL="171450" indent="-171450">
              <a:buFontTx/>
              <a:buChar char="-"/>
            </a:pPr>
            <a:r>
              <a:rPr lang="en-GB" dirty="0"/>
              <a:t>Simplification of databases containing multiple variants of previous revisions, as revision 5 addresses all concerns about previous revisions</a:t>
            </a:r>
          </a:p>
          <a:p>
            <a:pPr marL="171450" indent="-171450">
              <a:buFontTx/>
              <a:buChar char="-"/>
            </a:pPr>
            <a:r>
              <a:rPr lang="en-GB" dirty="0"/>
              <a:t>Maintain consistency of results between operator and vendors</a:t>
            </a:r>
          </a:p>
          <a:p>
            <a:pPr marL="171450" indent="-171450">
              <a:buFontTx/>
              <a:buChar char="-"/>
            </a:pPr>
            <a:r>
              <a:rPr lang="en-GB" dirty="0"/>
              <a:t>Enable the transition to a common anti-collision rule (SPE WP TS Collision Avoidance Rule) – separation of geomagnetic terms for correlation in combined covariance matrices</a:t>
            </a:r>
          </a:p>
          <a:p>
            <a:pPr marL="171450" indent="-171450">
              <a:buFontTx/>
              <a:buChar char="-"/>
            </a:pPr>
            <a:endParaRPr lang="en-GB" dirty="0"/>
          </a:p>
          <a:p>
            <a:pPr marL="171450" indent="-171450">
              <a:buFontTx/>
              <a:buChar char="-"/>
            </a:pPr>
            <a:endParaRPr lang="en-US" dirty="0"/>
          </a:p>
        </p:txBody>
      </p:sp>
      <p:sp>
        <p:nvSpPr>
          <p:cNvPr id="4" name="Slide Number Placeholder 3"/>
          <p:cNvSpPr>
            <a:spLocks noGrp="1"/>
          </p:cNvSpPr>
          <p:nvPr>
            <p:ph type="sldNum" sz="quarter" idx="5"/>
          </p:nvPr>
        </p:nvSpPr>
        <p:spPr/>
        <p:txBody>
          <a:bodyPr/>
          <a:lstStyle/>
          <a:p>
            <a:pPr>
              <a:defRPr/>
            </a:pPr>
            <a:fld id="{2369F2DE-BA09-42CB-BAE6-B882216B7DFB}" type="slidenum">
              <a:rPr lang="en-US" altLang="en-US" smtClean="0"/>
              <a:pPr>
                <a:defRPr/>
              </a:pPr>
              <a:t>3</a:t>
            </a:fld>
            <a:endParaRPr lang="en-US" altLang="en-US"/>
          </a:p>
        </p:txBody>
      </p:sp>
    </p:spTree>
    <p:extLst>
      <p:ext uri="{BB962C8B-B14F-4D97-AF65-F5344CB8AC3E}">
        <p14:creationId xmlns:p14="http://schemas.microsoft.com/office/powerpoint/2010/main" val="8957164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Extended Course Length (XCL) – New term added to consider the effect of poor survey spacing or missing surveys on the position of the well. It varies depending either on the maximum change in inclination or azimuth over an interval, or on the measured depth interval itself multiplied by a default tortuosity.</a:t>
            </a:r>
          </a:p>
          <a:p>
            <a:endParaRPr lang="en-GB" dirty="0"/>
          </a:p>
          <a:p>
            <a:r>
              <a:rPr lang="en-GB" dirty="0"/>
              <a:t>Enhanced Misalignment (XYM3E and XYM4E) – Magnitude has been increased to 0.3° whilst the propagation mode has changed from systematic to random. This allows of larger errors in the top hole but, due to the random propagation, the effect of the error at depth is reduced. </a:t>
            </a:r>
          </a:p>
          <a:p>
            <a:endParaRPr lang="en-GB" dirty="0"/>
          </a:p>
          <a:p>
            <a:r>
              <a:rPr lang="en-GB" dirty="0"/>
              <a:t>Enhanced SAG (SAGE) – In conjunction with the misalignment terms, analysis showed that the SAG weighting function had been misrepresented and was changed from sin(Inc) to [sin(Inc)]^0.25</a:t>
            </a:r>
          </a:p>
          <a:p>
            <a:endParaRPr lang="en-GB" dirty="0"/>
          </a:p>
          <a:p>
            <a:r>
              <a:rPr lang="en-GB" dirty="0"/>
              <a:t>Breakdown of Geomagnetic Terms – All geomagnetic terms have been broken out into many individual terms to support the relative correlation of these errors, when used with combined covariance collision avoidance calculations.</a:t>
            </a:r>
          </a:p>
          <a:p>
            <a:endParaRPr lang="en-GB" dirty="0"/>
          </a:p>
          <a:p>
            <a:r>
              <a:rPr lang="en-GB" dirty="0"/>
              <a:t>Surface Tie-On – Further clarifications are provided for tying on the first surveyed point to the well reference point (slot or wellhead location). </a:t>
            </a:r>
            <a:endParaRPr lang="en-US" dirty="0"/>
          </a:p>
        </p:txBody>
      </p:sp>
      <p:sp>
        <p:nvSpPr>
          <p:cNvPr id="4" name="Slide Number Placeholder 3"/>
          <p:cNvSpPr>
            <a:spLocks noGrp="1"/>
          </p:cNvSpPr>
          <p:nvPr>
            <p:ph type="sldNum" sz="quarter" idx="5"/>
          </p:nvPr>
        </p:nvSpPr>
        <p:spPr/>
        <p:txBody>
          <a:bodyPr/>
          <a:lstStyle/>
          <a:p>
            <a:pPr>
              <a:defRPr/>
            </a:pPr>
            <a:fld id="{2369F2DE-BA09-42CB-BAE6-B882216B7DFB}" type="slidenum">
              <a:rPr lang="en-US" altLang="en-US" smtClean="0"/>
              <a:pPr>
                <a:defRPr/>
              </a:pPr>
              <a:t>4</a:t>
            </a:fld>
            <a:endParaRPr lang="en-US" altLang="en-US"/>
          </a:p>
        </p:txBody>
      </p:sp>
    </p:spTree>
    <p:extLst>
      <p:ext uri="{BB962C8B-B14F-4D97-AF65-F5344CB8AC3E}">
        <p14:creationId xmlns:p14="http://schemas.microsoft.com/office/powerpoint/2010/main" val="26410491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METRIC RESULTS</a:t>
            </a:r>
          </a:p>
          <a:p>
            <a:r>
              <a:rPr lang="en-GB" dirty="0"/>
              <a:t>Results of ISCWSA MWD Rev4 on 3000m vertical well with standard survey spacing (30m).</a:t>
            </a:r>
          </a:p>
          <a:p>
            <a:endParaRPr lang="en-GB" dirty="0"/>
          </a:p>
          <a:p>
            <a:pPr marL="171450" marR="0" lvl="0" indent="-171450" algn="l" defTabSz="457200" rtl="0" eaLnBrk="0" fontAlgn="base" latinLnBrk="0" hangingPunct="0">
              <a:lnSpc>
                <a:spcPct val="100000"/>
              </a:lnSpc>
              <a:spcBef>
                <a:spcPct val="30000"/>
              </a:spcBef>
              <a:spcAft>
                <a:spcPct val="0"/>
              </a:spcAft>
              <a:buClrTx/>
              <a:buSzTx/>
              <a:buFontTx/>
              <a:buChar char="-"/>
              <a:tabLst/>
              <a:defRPr/>
            </a:pPr>
            <a:r>
              <a:rPr lang="en-GB" dirty="0"/>
              <a:t>5.38m HL major/minor ellipse values for REV4</a:t>
            </a:r>
          </a:p>
          <a:p>
            <a:pPr marL="171450" indent="-171450">
              <a:buFontTx/>
              <a:buChar char="-"/>
            </a:pPr>
            <a:r>
              <a:rPr lang="en-GB" dirty="0"/>
              <a:t>2.17m HL major/minor ellipse values for REV5</a:t>
            </a:r>
          </a:p>
          <a:p>
            <a:pPr marL="171450" indent="-171450">
              <a:buFontTx/>
              <a:buChar char="-"/>
            </a:pPr>
            <a:r>
              <a:rPr lang="en-GB" dirty="0"/>
              <a:t>REV5 has larger uncertainties in the shallow vertical section, until roughly 350m, due to the larger misalignment magnitude but does not increase as much as REV4 at depth due to the change to random propagation</a:t>
            </a:r>
            <a:endParaRPr lang="en-US" dirty="0"/>
          </a:p>
        </p:txBody>
      </p:sp>
      <p:sp>
        <p:nvSpPr>
          <p:cNvPr id="4" name="Slide Number Placeholder 3"/>
          <p:cNvSpPr>
            <a:spLocks noGrp="1"/>
          </p:cNvSpPr>
          <p:nvPr>
            <p:ph type="sldNum" sz="quarter" idx="5"/>
          </p:nvPr>
        </p:nvSpPr>
        <p:spPr/>
        <p:txBody>
          <a:bodyPr/>
          <a:lstStyle/>
          <a:p>
            <a:pPr>
              <a:defRPr/>
            </a:pPr>
            <a:fld id="{2369F2DE-BA09-42CB-BAE6-B882216B7DFB}" type="slidenum">
              <a:rPr lang="en-US" altLang="en-US" smtClean="0"/>
              <a:pPr>
                <a:defRPr/>
              </a:pPr>
              <a:t>5</a:t>
            </a:fld>
            <a:endParaRPr lang="en-US" altLang="en-US"/>
          </a:p>
        </p:txBody>
      </p:sp>
    </p:spTree>
    <p:extLst>
      <p:ext uri="{BB962C8B-B14F-4D97-AF65-F5344CB8AC3E}">
        <p14:creationId xmlns:p14="http://schemas.microsoft.com/office/powerpoint/2010/main" val="20108101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GB" b="1" dirty="0"/>
              <a:t>METRIC RESULTS</a:t>
            </a:r>
          </a:p>
          <a:p>
            <a:pPr marL="0" marR="0" lvl="0" indent="0" algn="l" defTabSz="457200" rtl="0" eaLnBrk="0" fontAlgn="base" latinLnBrk="0" hangingPunct="0">
              <a:lnSpc>
                <a:spcPct val="100000"/>
              </a:lnSpc>
              <a:spcBef>
                <a:spcPct val="30000"/>
              </a:spcBef>
              <a:spcAft>
                <a:spcPct val="0"/>
              </a:spcAft>
              <a:buClrTx/>
              <a:buSzTx/>
              <a:buFontTx/>
              <a:buNone/>
              <a:tabLst/>
              <a:defRPr/>
            </a:pPr>
            <a:r>
              <a:rPr lang="en-GB" dirty="0"/>
              <a:t>Results of ISCWSA MWD Rev4 on 3000m vertical well with poor survey spacing (100m).</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GB" dirty="0"/>
          </a:p>
          <a:p>
            <a:pPr marL="171450" marR="0" lvl="0" indent="-171450" algn="l" defTabSz="457200" rtl="0" eaLnBrk="0" fontAlgn="base" latinLnBrk="0" hangingPunct="0">
              <a:lnSpc>
                <a:spcPct val="100000"/>
              </a:lnSpc>
              <a:spcBef>
                <a:spcPct val="30000"/>
              </a:spcBef>
              <a:spcAft>
                <a:spcPct val="0"/>
              </a:spcAft>
              <a:buClrTx/>
              <a:buSzTx/>
              <a:buFontTx/>
              <a:buChar char="-"/>
              <a:tabLst/>
              <a:defRPr/>
            </a:pPr>
            <a:r>
              <a:rPr lang="en-GB" dirty="0"/>
              <a:t>The results for the REV4 model are the same as the 30m interval spacing – 5.38m</a:t>
            </a:r>
          </a:p>
          <a:p>
            <a:pPr marL="171450" marR="0" lvl="0" indent="-171450" algn="l" defTabSz="457200" rtl="0" eaLnBrk="0" fontAlgn="base" latinLnBrk="0" hangingPunct="0">
              <a:lnSpc>
                <a:spcPct val="100000"/>
              </a:lnSpc>
              <a:spcBef>
                <a:spcPct val="30000"/>
              </a:spcBef>
              <a:spcAft>
                <a:spcPct val="0"/>
              </a:spcAft>
              <a:buClrTx/>
              <a:buSzTx/>
              <a:buFontTx/>
              <a:buChar char="-"/>
              <a:tabLst/>
              <a:defRPr/>
            </a:pPr>
            <a:r>
              <a:rPr lang="en-GB" dirty="0"/>
              <a:t>The REV5 results increase beyond the REV4 model from 2.17m to 6.11m</a:t>
            </a:r>
          </a:p>
          <a:p>
            <a:endParaRPr lang="en-US" dirty="0"/>
          </a:p>
        </p:txBody>
      </p:sp>
      <p:sp>
        <p:nvSpPr>
          <p:cNvPr id="4" name="Slide Number Placeholder 3"/>
          <p:cNvSpPr>
            <a:spLocks noGrp="1"/>
          </p:cNvSpPr>
          <p:nvPr>
            <p:ph type="sldNum" sz="quarter" idx="5"/>
          </p:nvPr>
        </p:nvSpPr>
        <p:spPr/>
        <p:txBody>
          <a:bodyPr/>
          <a:lstStyle/>
          <a:p>
            <a:pPr>
              <a:defRPr/>
            </a:pPr>
            <a:fld id="{2369F2DE-BA09-42CB-BAE6-B882216B7DFB}" type="slidenum">
              <a:rPr lang="en-US" altLang="en-US" smtClean="0"/>
              <a:pPr>
                <a:defRPr/>
              </a:pPr>
              <a:t>6</a:t>
            </a:fld>
            <a:endParaRPr lang="en-US" altLang="en-US"/>
          </a:p>
        </p:txBody>
      </p:sp>
    </p:spTree>
    <p:extLst>
      <p:ext uri="{BB962C8B-B14F-4D97-AF65-F5344CB8AC3E}">
        <p14:creationId xmlns:p14="http://schemas.microsoft.com/office/powerpoint/2010/main" val="22437983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US UNITS</a:t>
            </a:r>
          </a:p>
          <a:p>
            <a:r>
              <a:rPr lang="en-GB" dirty="0"/>
              <a:t>Results of ISCWSA MWD Rev4 on 10000ft vertical well with standard survey spacing (100ft).</a:t>
            </a:r>
          </a:p>
          <a:p>
            <a:endParaRPr lang="en-GB" dirty="0"/>
          </a:p>
          <a:p>
            <a:pPr marL="171450" marR="0" lvl="0" indent="-171450" algn="l" defTabSz="457200" rtl="0" eaLnBrk="0" fontAlgn="base" latinLnBrk="0" hangingPunct="0">
              <a:lnSpc>
                <a:spcPct val="100000"/>
              </a:lnSpc>
              <a:spcBef>
                <a:spcPct val="30000"/>
              </a:spcBef>
              <a:spcAft>
                <a:spcPct val="0"/>
              </a:spcAft>
              <a:buClrTx/>
              <a:buSzTx/>
              <a:buFontTx/>
              <a:buChar char="-"/>
              <a:tabLst/>
              <a:defRPr/>
            </a:pPr>
            <a:r>
              <a:rPr lang="en-GB" dirty="0"/>
              <a:t>17.9ft HL major/minor ellipse values for REV4</a:t>
            </a:r>
          </a:p>
          <a:p>
            <a:pPr marL="171450" indent="-171450">
              <a:buFontTx/>
              <a:buChar char="-"/>
            </a:pPr>
            <a:r>
              <a:rPr lang="en-GB" dirty="0"/>
              <a:t>7.2ft HL major/minor ellipse values for REV5</a:t>
            </a:r>
          </a:p>
          <a:p>
            <a:pPr marL="171450" indent="-171450">
              <a:buFontTx/>
              <a:buChar char="-"/>
            </a:pPr>
            <a:r>
              <a:rPr lang="en-GB" dirty="0"/>
              <a:t>REV5 has larger uncertainties in the shallow vertical section, until roughly 1200ft, due to the larger misalignment magnitude but does not increase as much as REV4 at depth due to the change to random propagation</a:t>
            </a:r>
            <a:endParaRPr lang="en-US" dirty="0"/>
          </a:p>
          <a:p>
            <a:endParaRPr lang="en-US" dirty="0"/>
          </a:p>
        </p:txBody>
      </p:sp>
      <p:sp>
        <p:nvSpPr>
          <p:cNvPr id="4" name="Slide Number Placeholder 3"/>
          <p:cNvSpPr>
            <a:spLocks noGrp="1"/>
          </p:cNvSpPr>
          <p:nvPr>
            <p:ph type="sldNum" sz="quarter" idx="5"/>
          </p:nvPr>
        </p:nvSpPr>
        <p:spPr/>
        <p:txBody>
          <a:bodyPr/>
          <a:lstStyle/>
          <a:p>
            <a:pPr>
              <a:defRPr/>
            </a:pPr>
            <a:fld id="{2369F2DE-BA09-42CB-BAE6-B882216B7DFB}" type="slidenum">
              <a:rPr lang="en-US" altLang="en-US" smtClean="0"/>
              <a:pPr>
                <a:defRPr/>
              </a:pPr>
              <a:t>7</a:t>
            </a:fld>
            <a:endParaRPr lang="en-US" altLang="en-US"/>
          </a:p>
        </p:txBody>
      </p:sp>
    </p:spTree>
    <p:extLst>
      <p:ext uri="{BB962C8B-B14F-4D97-AF65-F5344CB8AC3E}">
        <p14:creationId xmlns:p14="http://schemas.microsoft.com/office/powerpoint/2010/main" val="36784733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GB" b="1" dirty="0"/>
              <a:t>US UNITS</a:t>
            </a:r>
          </a:p>
          <a:p>
            <a:pPr marL="0" marR="0" lvl="0" indent="0" algn="l" defTabSz="457200" rtl="0" eaLnBrk="0" fontAlgn="base" latinLnBrk="0" hangingPunct="0">
              <a:lnSpc>
                <a:spcPct val="100000"/>
              </a:lnSpc>
              <a:spcBef>
                <a:spcPct val="30000"/>
              </a:spcBef>
              <a:spcAft>
                <a:spcPct val="0"/>
              </a:spcAft>
              <a:buClrTx/>
              <a:buSzTx/>
              <a:buFontTx/>
              <a:buNone/>
              <a:tabLst/>
              <a:defRPr/>
            </a:pPr>
            <a:r>
              <a:rPr lang="en-GB" dirty="0"/>
              <a:t>Results of ISCWSA MWD Rev4 on 10000ft vertical well with poor survey spacing (300ft).</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GB" dirty="0"/>
          </a:p>
          <a:p>
            <a:pPr marL="171450" marR="0" lvl="0" indent="-171450" algn="l" defTabSz="457200" rtl="0" eaLnBrk="0" fontAlgn="base" latinLnBrk="0" hangingPunct="0">
              <a:lnSpc>
                <a:spcPct val="100000"/>
              </a:lnSpc>
              <a:spcBef>
                <a:spcPct val="30000"/>
              </a:spcBef>
              <a:spcAft>
                <a:spcPct val="0"/>
              </a:spcAft>
              <a:buClrTx/>
              <a:buSzTx/>
              <a:buFontTx/>
              <a:buChar char="-"/>
              <a:tabLst/>
              <a:defRPr/>
            </a:pPr>
            <a:r>
              <a:rPr lang="en-GB" dirty="0"/>
              <a:t>The results for the REV4 model are the same as the 100ft interval spacing – 17.9ft</a:t>
            </a:r>
          </a:p>
          <a:p>
            <a:pPr marL="171450" marR="0" lvl="0" indent="-171450" algn="l" defTabSz="457200" rtl="0" eaLnBrk="0" fontAlgn="base" latinLnBrk="0" hangingPunct="0">
              <a:lnSpc>
                <a:spcPct val="100000"/>
              </a:lnSpc>
              <a:spcBef>
                <a:spcPct val="30000"/>
              </a:spcBef>
              <a:spcAft>
                <a:spcPct val="0"/>
              </a:spcAft>
              <a:buClrTx/>
              <a:buSzTx/>
              <a:buFontTx/>
              <a:buChar char="-"/>
              <a:tabLst/>
              <a:defRPr/>
            </a:pPr>
            <a:r>
              <a:rPr lang="en-GB" dirty="0"/>
              <a:t>The REV5 results increase beyond the REV4 model from 7.2ft to 20.2ft</a:t>
            </a:r>
          </a:p>
          <a:p>
            <a:endParaRPr lang="en-US" dirty="0"/>
          </a:p>
        </p:txBody>
      </p:sp>
      <p:sp>
        <p:nvSpPr>
          <p:cNvPr id="4" name="Slide Number Placeholder 3"/>
          <p:cNvSpPr>
            <a:spLocks noGrp="1"/>
          </p:cNvSpPr>
          <p:nvPr>
            <p:ph type="sldNum" sz="quarter" idx="5"/>
          </p:nvPr>
        </p:nvSpPr>
        <p:spPr/>
        <p:txBody>
          <a:bodyPr/>
          <a:lstStyle/>
          <a:p>
            <a:pPr>
              <a:defRPr/>
            </a:pPr>
            <a:fld id="{2369F2DE-BA09-42CB-BAE6-B882216B7DFB}" type="slidenum">
              <a:rPr lang="en-US" altLang="en-US" smtClean="0"/>
              <a:pPr>
                <a:defRPr/>
              </a:pPr>
              <a:t>8</a:t>
            </a:fld>
            <a:endParaRPr lang="en-US" altLang="en-US"/>
          </a:p>
        </p:txBody>
      </p:sp>
    </p:spTree>
    <p:extLst>
      <p:ext uri="{BB962C8B-B14F-4D97-AF65-F5344CB8AC3E}">
        <p14:creationId xmlns:p14="http://schemas.microsoft.com/office/powerpoint/2010/main" val="3612908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200149"/>
            <a:ext cx="6858000" cy="1828801"/>
          </a:xfrm>
        </p:spPr>
        <p:txBody>
          <a:bodyPr anchor="b"/>
          <a:lstStyle>
            <a:lvl1pPr algn="ctr">
              <a:defRPr sz="4800">
                <a:solidFill>
                  <a:schemeClr val="tx1">
                    <a:lumMod val="75000"/>
                    <a:lumOff val="25000"/>
                  </a:schemeClr>
                </a:solidFill>
                <a:latin typeface="Helvetica Light"/>
              </a:defRPr>
            </a:lvl1pPr>
          </a:lstStyle>
          <a:p>
            <a:r>
              <a:rPr lang="en-US"/>
              <a:t>Click to edit Master title style</a:t>
            </a:r>
            <a:endParaRPr lang="en-US" dirty="0"/>
          </a:p>
        </p:txBody>
      </p:sp>
      <p:sp>
        <p:nvSpPr>
          <p:cNvPr id="3" name="Subtitle 2"/>
          <p:cNvSpPr>
            <a:spLocks noGrp="1"/>
          </p:cNvSpPr>
          <p:nvPr>
            <p:ph type="subTitle" idx="1"/>
          </p:nvPr>
        </p:nvSpPr>
        <p:spPr>
          <a:xfrm>
            <a:off x="1143000" y="3105150"/>
            <a:ext cx="6858000" cy="838200"/>
          </a:xfrm>
        </p:spPr>
        <p:txBody>
          <a:bodyPr/>
          <a:lstStyle>
            <a:lvl1pPr marL="0" indent="0" algn="ctr">
              <a:buNone/>
              <a:defRPr sz="2400">
                <a:latin typeface="Helvetica Ligh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Slide Number Placeholder 5"/>
          <p:cNvSpPr>
            <a:spLocks noGrp="1"/>
          </p:cNvSpPr>
          <p:nvPr>
            <p:ph type="sldNum" sz="quarter" idx="11"/>
          </p:nvPr>
        </p:nvSpPr>
        <p:spPr>
          <a:xfrm>
            <a:off x="8496300" y="4781550"/>
            <a:ext cx="495300" cy="274638"/>
          </a:xfrm>
        </p:spPr>
        <p:txBody>
          <a:bodyPr/>
          <a:lstStyle>
            <a:lvl1pPr>
              <a:defRPr>
                <a:solidFill>
                  <a:srgbClr val="4888D7"/>
                </a:solidFill>
                <a:latin typeface="Helvetica Light"/>
              </a:defRPr>
            </a:lvl1pPr>
          </a:lstStyle>
          <a:p>
            <a:pPr>
              <a:defRPr/>
            </a:pPr>
            <a:fld id="{8EFB4E93-63FC-4FFD-B52C-253616F83194}" type="slidenum">
              <a:rPr lang="en-US" smtClean="0"/>
              <a:pPr>
                <a:defRPr/>
              </a:pPr>
              <a:t>‹#›</a:t>
            </a:fld>
            <a:endParaRPr lang="en-US" dirty="0"/>
          </a:p>
        </p:txBody>
      </p:sp>
      <p:sp>
        <p:nvSpPr>
          <p:cNvPr id="9" name="Footer Placeholder 4"/>
          <p:cNvSpPr>
            <a:spLocks noGrp="1"/>
          </p:cNvSpPr>
          <p:nvPr>
            <p:ph type="ftr" sz="quarter" idx="3"/>
          </p:nvPr>
        </p:nvSpPr>
        <p:spPr>
          <a:xfrm>
            <a:off x="0" y="4781551"/>
            <a:ext cx="9144000" cy="274638"/>
          </a:xfrm>
          <a:prstGeom prst="rect">
            <a:avLst/>
          </a:prstGeom>
        </p:spPr>
        <p:txBody>
          <a:bodyPr/>
          <a:lstStyle>
            <a:lvl1pPr algn="ctr">
              <a:defRPr sz="900" b="1">
                <a:solidFill>
                  <a:srgbClr val="4888D7"/>
                </a:solidFill>
                <a:latin typeface="Helvetica Light"/>
              </a:defRPr>
            </a:lvl1pPr>
          </a:lstStyle>
          <a:p>
            <a:pPr>
              <a:defRPr/>
            </a:pPr>
            <a:r>
              <a:rPr lang="en-US"/>
              <a:t>Title of slide</a:t>
            </a:r>
            <a:endParaRPr lang="en-US" dirty="0"/>
          </a:p>
        </p:txBody>
      </p:sp>
      <p:sp>
        <p:nvSpPr>
          <p:cNvPr id="6" name="Rectangle 5">
            <a:extLst>
              <a:ext uri="{FF2B5EF4-FFF2-40B4-BE49-F238E27FC236}">
                <a16:creationId xmlns:a16="http://schemas.microsoft.com/office/drawing/2014/main" id="{576D0CDE-D973-DDE7-E5F5-8338A44DF9F2}"/>
              </a:ext>
            </a:extLst>
          </p:cNvPr>
          <p:cNvSpPr/>
          <p:nvPr userDrawn="1"/>
        </p:nvSpPr>
        <p:spPr>
          <a:xfrm>
            <a:off x="147638" y="195486"/>
            <a:ext cx="1328018" cy="576064"/>
          </a:xfrm>
          <a:prstGeom prst="rect">
            <a:avLst/>
          </a:prstGeom>
          <a:solidFill>
            <a:srgbClr val="488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27788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atin typeface="Helvetica Light"/>
              </a:defRPr>
            </a:lvl1pPr>
          </a:lstStyle>
          <a:p>
            <a:r>
              <a:rPr lang="en-US"/>
              <a:t>Click to edit Master title style</a:t>
            </a:r>
          </a:p>
        </p:txBody>
      </p:sp>
      <p:sp>
        <p:nvSpPr>
          <p:cNvPr id="3" name="Content Placeholder 2"/>
          <p:cNvSpPr>
            <a:spLocks noGrp="1"/>
          </p:cNvSpPr>
          <p:nvPr>
            <p:ph idx="1"/>
          </p:nvPr>
        </p:nvSpPr>
        <p:spPr/>
        <p:txBody>
          <a:bodyPr/>
          <a:lstStyle>
            <a:lvl1pPr>
              <a:defRPr>
                <a:latin typeface="Helvetica Light"/>
              </a:defRPr>
            </a:lvl1pPr>
            <a:lvl2pPr>
              <a:defRPr>
                <a:latin typeface="Helvetica Light"/>
              </a:defRPr>
            </a:lvl2pPr>
            <a:lvl3pPr>
              <a:defRPr>
                <a:latin typeface="Helvetica Light"/>
              </a:defRPr>
            </a:lvl3pPr>
            <a:lvl4pPr>
              <a:defRPr>
                <a:latin typeface="Helvetica Light"/>
              </a:defRPr>
            </a:lvl4pPr>
            <a:lvl5pPr>
              <a:defRPr>
                <a:latin typeface="Helvetica Ligh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11"/>
          </p:nvPr>
        </p:nvSpPr>
        <p:spPr>
          <a:xfrm>
            <a:off x="8496300" y="4781550"/>
            <a:ext cx="495300" cy="274638"/>
          </a:xfrm>
        </p:spPr>
        <p:txBody>
          <a:bodyPr/>
          <a:lstStyle>
            <a:lvl1pPr>
              <a:defRPr>
                <a:solidFill>
                  <a:srgbClr val="4888D7"/>
                </a:solidFill>
                <a:latin typeface="Helvetica Light"/>
              </a:defRPr>
            </a:lvl1pPr>
          </a:lstStyle>
          <a:p>
            <a:pPr>
              <a:defRPr/>
            </a:pPr>
            <a:fld id="{8EFB4E93-63FC-4FFD-B52C-253616F83194}" type="slidenum">
              <a:rPr lang="en-US" smtClean="0"/>
              <a:pPr>
                <a:defRPr/>
              </a:pPr>
              <a:t>‹#›</a:t>
            </a:fld>
            <a:endParaRPr lang="en-US"/>
          </a:p>
        </p:txBody>
      </p:sp>
      <p:sp>
        <p:nvSpPr>
          <p:cNvPr id="6" name="Footer Placeholder 4"/>
          <p:cNvSpPr>
            <a:spLocks noGrp="1"/>
          </p:cNvSpPr>
          <p:nvPr>
            <p:ph type="ftr" sz="quarter" idx="3"/>
          </p:nvPr>
        </p:nvSpPr>
        <p:spPr>
          <a:xfrm>
            <a:off x="0" y="4781551"/>
            <a:ext cx="9144000" cy="274638"/>
          </a:xfrm>
          <a:prstGeom prst="rect">
            <a:avLst/>
          </a:prstGeom>
        </p:spPr>
        <p:txBody>
          <a:bodyPr/>
          <a:lstStyle>
            <a:lvl1pPr algn="ctr">
              <a:defRPr sz="900" b="1">
                <a:solidFill>
                  <a:srgbClr val="4888D7"/>
                </a:solidFill>
                <a:latin typeface="Helvetica Light"/>
              </a:defRPr>
            </a:lvl1pPr>
          </a:lstStyle>
          <a:p>
            <a:pPr>
              <a:defRPr/>
            </a:pPr>
            <a:r>
              <a:rPr lang="en-US"/>
              <a:t>Title of slide</a:t>
            </a:r>
            <a:endParaRPr lang="en-US" dirty="0"/>
          </a:p>
        </p:txBody>
      </p:sp>
      <p:sp>
        <p:nvSpPr>
          <p:cNvPr id="4" name="Rectangle 3">
            <a:extLst>
              <a:ext uri="{FF2B5EF4-FFF2-40B4-BE49-F238E27FC236}">
                <a16:creationId xmlns:a16="http://schemas.microsoft.com/office/drawing/2014/main" id="{DFFC4ACA-4EBB-F7E3-C479-065A3C63480F}"/>
              </a:ext>
            </a:extLst>
          </p:cNvPr>
          <p:cNvSpPr/>
          <p:nvPr userDrawn="1"/>
        </p:nvSpPr>
        <p:spPr>
          <a:xfrm>
            <a:off x="147638" y="195486"/>
            <a:ext cx="1328018" cy="576064"/>
          </a:xfrm>
          <a:prstGeom prst="rect">
            <a:avLst/>
          </a:prstGeom>
          <a:solidFill>
            <a:srgbClr val="488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3513025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6" name="Rectangle 15"/>
          <p:cNvSpPr/>
          <p:nvPr userDrawn="1"/>
        </p:nvSpPr>
        <p:spPr>
          <a:xfrm>
            <a:off x="6824962" y="-13055"/>
            <a:ext cx="2319037" cy="894165"/>
          </a:xfrm>
          <a:prstGeom prst="rect">
            <a:avLst/>
          </a:prstGeom>
          <a:solidFill>
            <a:srgbClr val="1A43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userDrawn="1"/>
        </p:nvSpPr>
        <p:spPr>
          <a:xfrm>
            <a:off x="-4763" y="-14240"/>
            <a:ext cx="6829725" cy="895350"/>
          </a:xfrm>
          <a:prstGeom prst="rect">
            <a:avLst/>
          </a:prstGeom>
          <a:solidFill>
            <a:srgbClr val="488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7" name="Title Placeholder 1"/>
          <p:cNvSpPr>
            <a:spLocks noGrp="1"/>
          </p:cNvSpPr>
          <p:nvPr>
            <p:ph type="title"/>
          </p:nvPr>
        </p:nvSpPr>
        <p:spPr bwMode="auto">
          <a:xfrm>
            <a:off x="147638" y="978516"/>
            <a:ext cx="8843962" cy="69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1028" name="Text Placeholder 2"/>
          <p:cNvSpPr>
            <a:spLocks noGrp="1"/>
          </p:cNvSpPr>
          <p:nvPr>
            <p:ph type="body" idx="1"/>
          </p:nvPr>
        </p:nvSpPr>
        <p:spPr bwMode="auto">
          <a:xfrm>
            <a:off x="147638" y="1752838"/>
            <a:ext cx="8843962" cy="2952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1029" name="TextBox 11"/>
          <p:cNvSpPr txBox="1">
            <a:spLocks noChangeArrowheads="1"/>
          </p:cNvSpPr>
          <p:nvPr userDrawn="1"/>
        </p:nvSpPr>
        <p:spPr bwMode="auto">
          <a:xfrm>
            <a:off x="138539" y="201302"/>
            <a:ext cx="1385461"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defRPr/>
            </a:pPr>
            <a:r>
              <a:rPr lang="en-US" altLang="en-US" sz="900" b="1" dirty="0">
                <a:solidFill>
                  <a:schemeClr val="bg1"/>
                </a:solidFill>
                <a:latin typeface="Helvetica Light"/>
                <a:cs typeface="Helvetica" panose="020B0604020202020204" pitchFamily="34" charset="0"/>
              </a:rPr>
              <a:t>54rd General Meeting</a:t>
            </a:r>
            <a:r>
              <a:rPr lang="en-US" altLang="en-US" sz="900" b="1" baseline="0" dirty="0">
                <a:solidFill>
                  <a:schemeClr val="bg1"/>
                </a:solidFill>
                <a:latin typeface="Helvetica Light"/>
                <a:cs typeface="Helvetica" panose="020B0604020202020204" pitchFamily="34" charset="0"/>
              </a:rPr>
              <a:t> </a:t>
            </a:r>
          </a:p>
          <a:p>
            <a:pPr>
              <a:defRPr/>
            </a:pPr>
            <a:r>
              <a:rPr lang="en-US" altLang="en-US" sz="900" b="1" dirty="0">
                <a:solidFill>
                  <a:schemeClr val="bg1"/>
                </a:solidFill>
                <a:latin typeface="Helvetica Light"/>
                <a:cs typeface="Helvetica" panose="020B0604020202020204" pitchFamily="34" charset="0"/>
              </a:rPr>
              <a:t>6 &amp; 7 </a:t>
            </a:r>
            <a:r>
              <a:rPr lang="en-US" altLang="en-US" sz="900" b="1">
                <a:solidFill>
                  <a:schemeClr val="bg1"/>
                </a:solidFill>
                <a:latin typeface="Helvetica Light"/>
                <a:cs typeface="Helvetica" panose="020B0604020202020204" pitchFamily="34" charset="0"/>
              </a:rPr>
              <a:t>of October </a:t>
            </a:r>
            <a:r>
              <a:rPr lang="en-US" altLang="en-US" sz="900" b="1" dirty="0">
                <a:solidFill>
                  <a:schemeClr val="bg1"/>
                </a:solidFill>
                <a:latin typeface="Helvetica Light"/>
                <a:cs typeface="Helvetica" panose="020B0604020202020204" pitchFamily="34" charset="0"/>
              </a:rPr>
              <a:t>2021</a:t>
            </a:r>
            <a:r>
              <a:rPr lang="en-US" altLang="en-US" sz="900" b="1" baseline="0" dirty="0">
                <a:solidFill>
                  <a:schemeClr val="bg1"/>
                </a:solidFill>
                <a:latin typeface="Helvetica Light"/>
                <a:cs typeface="Helvetica" panose="020B0604020202020204" pitchFamily="34" charset="0"/>
              </a:rPr>
              <a:t> </a:t>
            </a:r>
          </a:p>
          <a:p>
            <a:pPr>
              <a:defRPr/>
            </a:pPr>
            <a:r>
              <a:rPr lang="en-US" altLang="en-US" sz="900" b="1" dirty="0">
                <a:solidFill>
                  <a:schemeClr val="bg1"/>
                </a:solidFill>
                <a:latin typeface="Helvetica Light"/>
                <a:cs typeface="Helvetica" panose="020B0604020202020204" pitchFamily="34" charset="0"/>
              </a:rPr>
              <a:t>Virtual Conference</a:t>
            </a:r>
          </a:p>
        </p:txBody>
      </p:sp>
      <p:sp>
        <p:nvSpPr>
          <p:cNvPr id="13" name="Slide Number Placeholder 5"/>
          <p:cNvSpPr>
            <a:spLocks noGrp="1"/>
          </p:cNvSpPr>
          <p:nvPr>
            <p:ph type="sldNum" sz="quarter" idx="4"/>
          </p:nvPr>
        </p:nvSpPr>
        <p:spPr>
          <a:xfrm>
            <a:off x="8433752" y="4789109"/>
            <a:ext cx="573088" cy="274637"/>
          </a:xfrm>
          <a:prstGeom prst="rect">
            <a:avLst/>
          </a:prstGeom>
        </p:spPr>
        <p:txBody>
          <a:bodyPr vert="horz" lIns="91440" tIns="45720" rIns="91440" bIns="45720" rtlCol="0" anchor="ctr"/>
          <a:lstStyle>
            <a:lvl1pPr algn="l">
              <a:defRPr sz="900">
                <a:solidFill>
                  <a:srgbClr val="4888D7"/>
                </a:solidFill>
                <a:latin typeface="Helvetica Light"/>
              </a:defRPr>
            </a:lvl1pPr>
          </a:lstStyle>
          <a:p>
            <a:pPr>
              <a:defRPr/>
            </a:pPr>
            <a:fld id="{E9652245-3D20-4FE0-B62E-46CFCAB1E9D9}" type="slidenum">
              <a:rPr lang="en-US" smtClean="0"/>
              <a:pPr>
                <a:defRPr/>
              </a:pPr>
              <a:t>‹#›</a:t>
            </a:fld>
            <a:endParaRPr lang="en-US"/>
          </a:p>
        </p:txBody>
      </p:sp>
      <p:grpSp>
        <p:nvGrpSpPr>
          <p:cNvPr id="4" name="Group 3"/>
          <p:cNvGrpSpPr/>
          <p:nvPr userDrawn="1"/>
        </p:nvGrpSpPr>
        <p:grpSpPr>
          <a:xfrm>
            <a:off x="2019740" y="55851"/>
            <a:ext cx="4309482" cy="798733"/>
            <a:chOff x="2019740" y="12972"/>
            <a:chExt cx="4309482" cy="798733"/>
          </a:xfrm>
        </p:grpSpPr>
        <p:pic>
          <p:nvPicPr>
            <p:cNvPr id="1031" name="Picture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bwMode="auto">
            <a:xfrm>
              <a:off x="3709270" y="12972"/>
              <a:ext cx="930423" cy="536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TextBox 14"/>
            <p:cNvSpPr txBox="1">
              <a:spLocks noChangeArrowheads="1"/>
            </p:cNvSpPr>
            <p:nvPr userDrawn="1"/>
          </p:nvSpPr>
          <p:spPr bwMode="auto">
            <a:xfrm>
              <a:off x="2019740" y="535480"/>
              <a:ext cx="430948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a:defRPr/>
              </a:pPr>
              <a:r>
                <a:rPr lang="en-US" altLang="en-US" sz="1200" b="1" dirty="0">
                  <a:solidFill>
                    <a:schemeClr val="bg1"/>
                  </a:solidFill>
                  <a:latin typeface="Helvetica Light"/>
                </a:rPr>
                <a:t>Wellbore Positioning Technical Section</a:t>
              </a:r>
            </a:p>
          </p:txBody>
        </p:sp>
      </p:grpSp>
      <p:grpSp>
        <p:nvGrpSpPr>
          <p:cNvPr id="5" name="Group 4"/>
          <p:cNvGrpSpPr/>
          <p:nvPr userDrawn="1"/>
        </p:nvGrpSpPr>
        <p:grpSpPr>
          <a:xfrm>
            <a:off x="6866552" y="76868"/>
            <a:ext cx="2277448" cy="756698"/>
            <a:chOff x="7423304" y="140766"/>
            <a:chExt cx="1720696" cy="571713"/>
          </a:xfrm>
        </p:grpSpPr>
        <p:pic>
          <p:nvPicPr>
            <p:cNvPr id="1033" name="Picture 15"/>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bwMode="auto">
            <a:xfrm>
              <a:off x="7669047" y="140766"/>
              <a:ext cx="1229209" cy="292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userDrawn="1"/>
          </p:nvSpPr>
          <p:spPr>
            <a:xfrm>
              <a:off x="7423304" y="433435"/>
              <a:ext cx="1720696" cy="279044"/>
            </a:xfrm>
            <a:prstGeom prst="rect">
              <a:avLst/>
            </a:prstGeom>
            <a:noFill/>
          </p:spPr>
          <p:txBody>
            <a:bodyPr wrap="square" rtlCol="0">
              <a:spAutoFit/>
            </a:bodyPr>
            <a:lstStyle/>
            <a:p>
              <a:pPr algn="ctr"/>
              <a:r>
                <a:rPr lang="en-US" sz="900" dirty="0">
                  <a:solidFill>
                    <a:schemeClr val="bg1"/>
                  </a:solidFill>
                </a:rPr>
                <a:t>The Industry Steering Committee on Wellbore Survey Accuracy (ISCWSA)</a:t>
              </a:r>
            </a:p>
          </p:txBody>
        </p:sp>
      </p:grpSp>
      <p:sp>
        <p:nvSpPr>
          <p:cNvPr id="15" name="Footer Placeholder 4"/>
          <p:cNvSpPr>
            <a:spLocks noGrp="1"/>
          </p:cNvSpPr>
          <p:nvPr>
            <p:ph type="ftr" sz="quarter" idx="3"/>
          </p:nvPr>
        </p:nvSpPr>
        <p:spPr>
          <a:xfrm>
            <a:off x="0" y="4781551"/>
            <a:ext cx="9144000" cy="274638"/>
          </a:xfrm>
          <a:prstGeom prst="rect">
            <a:avLst/>
          </a:prstGeom>
        </p:spPr>
        <p:txBody>
          <a:bodyPr/>
          <a:lstStyle>
            <a:lvl1pPr algn="ctr">
              <a:defRPr sz="900" b="1">
                <a:solidFill>
                  <a:srgbClr val="4888D7"/>
                </a:solidFill>
                <a:latin typeface="Helvetica Light"/>
              </a:defRPr>
            </a:lvl1pPr>
          </a:lstStyle>
          <a:p>
            <a:pPr>
              <a:defRPr/>
            </a:pPr>
            <a:r>
              <a:rPr lang="en-US"/>
              <a:t>Title of slide</a:t>
            </a:r>
            <a:endParaRPr lang="en-US" dirty="0"/>
          </a:p>
        </p:txBody>
      </p:sp>
      <p:sp>
        <p:nvSpPr>
          <p:cNvPr id="17" name="Rectangle 16">
            <a:extLst>
              <a:ext uri="{FF2B5EF4-FFF2-40B4-BE49-F238E27FC236}">
                <a16:creationId xmlns:a16="http://schemas.microsoft.com/office/drawing/2014/main" id="{C8E76E33-5E31-0FEF-35B0-073DE9F91AE9}"/>
              </a:ext>
            </a:extLst>
          </p:cNvPr>
          <p:cNvSpPr/>
          <p:nvPr userDrawn="1"/>
        </p:nvSpPr>
        <p:spPr>
          <a:xfrm>
            <a:off x="147638" y="195486"/>
            <a:ext cx="1328018" cy="576064"/>
          </a:xfrm>
          <a:prstGeom prst="rect">
            <a:avLst/>
          </a:prstGeom>
          <a:solidFill>
            <a:srgbClr val="488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814" r:id="rId1"/>
    <p:sldLayoutId id="2147483817" r:id="rId2"/>
  </p:sldLayoutIdLst>
  <p:hf hdr="0" dt="0"/>
  <p:txStyles>
    <p:titleStyle>
      <a:lvl1pPr algn="l" rtl="0" eaLnBrk="1" fontAlgn="base" hangingPunct="1">
        <a:lnSpc>
          <a:spcPct val="90000"/>
        </a:lnSpc>
        <a:spcBef>
          <a:spcPct val="0"/>
        </a:spcBef>
        <a:spcAft>
          <a:spcPct val="0"/>
        </a:spcAft>
        <a:defRPr sz="2800" b="1" kern="1200">
          <a:solidFill>
            <a:srgbClr val="4888D7"/>
          </a:solidFill>
          <a:latin typeface="Helvetica Light"/>
          <a:ea typeface="+mj-ea"/>
          <a:cs typeface="+mj-cs"/>
        </a:defRPr>
      </a:lvl1pPr>
      <a:lvl2pPr algn="l" rtl="0" eaLnBrk="1" fontAlgn="base" hangingPunct="1">
        <a:lnSpc>
          <a:spcPct val="90000"/>
        </a:lnSpc>
        <a:spcBef>
          <a:spcPct val="0"/>
        </a:spcBef>
        <a:spcAft>
          <a:spcPct val="0"/>
        </a:spcAft>
        <a:defRPr sz="2800" b="1">
          <a:solidFill>
            <a:schemeClr val="bg1"/>
          </a:solidFill>
          <a:latin typeface="Helvetica Light"/>
        </a:defRPr>
      </a:lvl2pPr>
      <a:lvl3pPr algn="l" rtl="0" eaLnBrk="1" fontAlgn="base" hangingPunct="1">
        <a:lnSpc>
          <a:spcPct val="90000"/>
        </a:lnSpc>
        <a:spcBef>
          <a:spcPct val="0"/>
        </a:spcBef>
        <a:spcAft>
          <a:spcPct val="0"/>
        </a:spcAft>
        <a:defRPr sz="2800" b="1">
          <a:solidFill>
            <a:schemeClr val="bg1"/>
          </a:solidFill>
          <a:latin typeface="Helvetica Light"/>
        </a:defRPr>
      </a:lvl3pPr>
      <a:lvl4pPr algn="l" rtl="0" eaLnBrk="1" fontAlgn="base" hangingPunct="1">
        <a:lnSpc>
          <a:spcPct val="90000"/>
        </a:lnSpc>
        <a:spcBef>
          <a:spcPct val="0"/>
        </a:spcBef>
        <a:spcAft>
          <a:spcPct val="0"/>
        </a:spcAft>
        <a:defRPr sz="2800" b="1">
          <a:solidFill>
            <a:schemeClr val="bg1"/>
          </a:solidFill>
          <a:latin typeface="Helvetica Light"/>
        </a:defRPr>
      </a:lvl4pPr>
      <a:lvl5pPr algn="l" rtl="0" eaLnBrk="1" fontAlgn="base" hangingPunct="1">
        <a:lnSpc>
          <a:spcPct val="90000"/>
        </a:lnSpc>
        <a:spcBef>
          <a:spcPct val="0"/>
        </a:spcBef>
        <a:spcAft>
          <a:spcPct val="0"/>
        </a:spcAft>
        <a:defRPr sz="2800" b="1">
          <a:solidFill>
            <a:schemeClr val="bg1"/>
          </a:solidFill>
          <a:latin typeface="Helvetica Light"/>
        </a:defRPr>
      </a:lvl5pPr>
      <a:lvl6pPr marL="457200" algn="l" rtl="0" eaLnBrk="1" fontAlgn="base" hangingPunct="1">
        <a:lnSpc>
          <a:spcPct val="90000"/>
        </a:lnSpc>
        <a:spcBef>
          <a:spcPct val="0"/>
        </a:spcBef>
        <a:spcAft>
          <a:spcPct val="0"/>
        </a:spcAft>
        <a:defRPr sz="2800" b="1">
          <a:solidFill>
            <a:schemeClr val="bg1"/>
          </a:solidFill>
          <a:latin typeface="Helvetica Light"/>
        </a:defRPr>
      </a:lvl6pPr>
      <a:lvl7pPr marL="914400" algn="l" rtl="0" eaLnBrk="1" fontAlgn="base" hangingPunct="1">
        <a:lnSpc>
          <a:spcPct val="90000"/>
        </a:lnSpc>
        <a:spcBef>
          <a:spcPct val="0"/>
        </a:spcBef>
        <a:spcAft>
          <a:spcPct val="0"/>
        </a:spcAft>
        <a:defRPr sz="2800" b="1">
          <a:solidFill>
            <a:schemeClr val="bg1"/>
          </a:solidFill>
          <a:latin typeface="Helvetica Light"/>
        </a:defRPr>
      </a:lvl7pPr>
      <a:lvl8pPr marL="1371600" algn="l" rtl="0" eaLnBrk="1" fontAlgn="base" hangingPunct="1">
        <a:lnSpc>
          <a:spcPct val="90000"/>
        </a:lnSpc>
        <a:spcBef>
          <a:spcPct val="0"/>
        </a:spcBef>
        <a:spcAft>
          <a:spcPct val="0"/>
        </a:spcAft>
        <a:defRPr sz="2800" b="1">
          <a:solidFill>
            <a:schemeClr val="bg1"/>
          </a:solidFill>
          <a:latin typeface="Helvetica Light"/>
        </a:defRPr>
      </a:lvl8pPr>
      <a:lvl9pPr marL="1828800" algn="l" rtl="0" eaLnBrk="1" fontAlgn="base" hangingPunct="1">
        <a:lnSpc>
          <a:spcPct val="90000"/>
        </a:lnSpc>
        <a:spcBef>
          <a:spcPct val="0"/>
        </a:spcBef>
        <a:spcAft>
          <a:spcPct val="0"/>
        </a:spcAft>
        <a:defRPr sz="2800" b="1">
          <a:solidFill>
            <a:schemeClr val="bg1"/>
          </a:solidFill>
          <a:latin typeface="Helvetica Light"/>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000" kern="1200">
          <a:solidFill>
            <a:schemeClr val="tx1"/>
          </a:solidFill>
          <a:latin typeface="Helvetica Ligh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1800" kern="1200">
          <a:solidFill>
            <a:schemeClr val="tx1"/>
          </a:solidFill>
          <a:latin typeface="Helvetica Ligh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1600" kern="1200">
          <a:solidFill>
            <a:schemeClr val="tx1"/>
          </a:solidFill>
          <a:latin typeface="Helvetica Ligh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sz="1400" kern="1200">
          <a:solidFill>
            <a:schemeClr val="tx1"/>
          </a:solidFill>
          <a:latin typeface="Helvetica Ligh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sz="1200" kern="1200">
          <a:solidFill>
            <a:schemeClr val="tx1"/>
          </a:solidFill>
          <a:latin typeface="Helvetica Ligh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scwsa.net/error-model-documentatio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sz="4200" dirty="0"/>
              <a:t>ISCWSA Error Model Maintenance Group</a:t>
            </a:r>
            <a:endParaRPr lang="en-US" sz="4200" dirty="0"/>
          </a:p>
        </p:txBody>
      </p:sp>
      <p:sp>
        <p:nvSpPr>
          <p:cNvPr id="8" name="Subtitle 7"/>
          <p:cNvSpPr>
            <a:spLocks noGrp="1"/>
          </p:cNvSpPr>
          <p:nvPr>
            <p:ph type="subTitle" idx="1"/>
          </p:nvPr>
        </p:nvSpPr>
        <p:spPr/>
        <p:txBody>
          <a:bodyPr/>
          <a:lstStyle/>
          <a:p>
            <a:r>
              <a:rPr lang="en-GB" dirty="0"/>
              <a:t>Revision 5 – Management Presentation</a:t>
            </a:r>
            <a:endParaRPr lang="en-US" dirty="0"/>
          </a:p>
        </p:txBody>
      </p:sp>
    </p:spTree>
    <p:extLst>
      <p:ext uri="{BB962C8B-B14F-4D97-AF65-F5344CB8AC3E}">
        <p14:creationId xmlns:p14="http://schemas.microsoft.com/office/powerpoint/2010/main" val="2667140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ISCWSA Error Model Maintenance Group</a:t>
            </a:r>
            <a:endParaRPr lang="en-US" dirty="0"/>
          </a:p>
        </p:txBody>
      </p:sp>
      <p:sp>
        <p:nvSpPr>
          <p:cNvPr id="8" name="Content Placeholder 7"/>
          <p:cNvSpPr>
            <a:spLocks noGrp="1"/>
          </p:cNvSpPr>
          <p:nvPr>
            <p:ph idx="1"/>
          </p:nvPr>
        </p:nvSpPr>
        <p:spPr/>
        <p:txBody>
          <a:bodyPr/>
          <a:lstStyle/>
          <a:p>
            <a:r>
              <a:rPr lang="en-GB" sz="1800" dirty="0"/>
              <a:t>Defines mathematical framework for modelling uncertainty of wellbore surveying</a:t>
            </a:r>
          </a:p>
          <a:p>
            <a:pPr lvl="1"/>
            <a:r>
              <a:rPr lang="en-GB" sz="1400" dirty="0"/>
              <a:t>Allows different companies to implement a consistent set of algorithms for error modelling</a:t>
            </a:r>
          </a:p>
          <a:p>
            <a:endParaRPr lang="en-GB" sz="1000" dirty="0"/>
          </a:p>
          <a:p>
            <a:r>
              <a:rPr lang="en-GB" sz="1800" dirty="0"/>
              <a:t>Provides standard set of generic tool-codes for use by the industry</a:t>
            </a:r>
          </a:p>
          <a:p>
            <a:pPr lvl="1"/>
            <a:r>
              <a:rPr lang="en-GB" sz="1400" dirty="0"/>
              <a:t>Including previously defined OWSG models (as of October 2019)</a:t>
            </a:r>
          </a:p>
          <a:p>
            <a:endParaRPr lang="en-GB" sz="1000" dirty="0"/>
          </a:p>
          <a:p>
            <a:r>
              <a:rPr lang="en-GB" sz="1800" dirty="0"/>
              <a:t>Revision 5 of the ISCWSA error model was released in October 2019</a:t>
            </a:r>
          </a:p>
          <a:p>
            <a:pPr lvl="1"/>
            <a:r>
              <a:rPr lang="en-GB" sz="1400" dirty="0">
                <a:hlinkClick r:id="rId3"/>
              </a:rPr>
              <a:t>Documentation</a:t>
            </a:r>
            <a:endParaRPr lang="en-GB" sz="1400" dirty="0"/>
          </a:p>
          <a:p>
            <a:endParaRPr lang="en-GB" sz="1800" dirty="0"/>
          </a:p>
          <a:p>
            <a:endParaRPr lang="en-US" dirty="0"/>
          </a:p>
        </p:txBody>
      </p:sp>
      <p:sp>
        <p:nvSpPr>
          <p:cNvPr id="9" name="Slide Number Placeholder 8"/>
          <p:cNvSpPr>
            <a:spLocks noGrp="1"/>
          </p:cNvSpPr>
          <p:nvPr>
            <p:ph type="sldNum" sz="quarter" idx="11"/>
          </p:nvPr>
        </p:nvSpPr>
        <p:spPr/>
        <p:txBody>
          <a:bodyPr/>
          <a:lstStyle/>
          <a:p>
            <a:pPr>
              <a:defRPr/>
            </a:pPr>
            <a:fld id="{8EFB4E93-63FC-4FFD-B52C-253616F83194}" type="slidenum">
              <a:rPr lang="en-US" smtClean="0"/>
              <a:pPr>
                <a:defRPr/>
              </a:pPr>
              <a:t>2</a:t>
            </a:fld>
            <a:endParaRPr lang="en-US"/>
          </a:p>
        </p:txBody>
      </p:sp>
    </p:spTree>
    <p:extLst>
      <p:ext uri="{BB962C8B-B14F-4D97-AF65-F5344CB8AC3E}">
        <p14:creationId xmlns:p14="http://schemas.microsoft.com/office/powerpoint/2010/main" val="3143378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Why Revision 5?</a:t>
            </a:r>
            <a:endParaRPr lang="en-US" dirty="0"/>
          </a:p>
        </p:txBody>
      </p:sp>
      <p:sp>
        <p:nvSpPr>
          <p:cNvPr id="8" name="Content Placeholder 7"/>
          <p:cNvSpPr>
            <a:spLocks noGrp="1"/>
          </p:cNvSpPr>
          <p:nvPr>
            <p:ph idx="1"/>
          </p:nvPr>
        </p:nvSpPr>
        <p:spPr/>
        <p:txBody>
          <a:bodyPr/>
          <a:lstStyle/>
          <a:p>
            <a:r>
              <a:rPr lang="en-GB" sz="1800" dirty="0"/>
              <a:t>Standardising tool error models – key pillar to automation</a:t>
            </a:r>
          </a:p>
          <a:p>
            <a:endParaRPr lang="en-GB" sz="1000" dirty="0"/>
          </a:p>
          <a:p>
            <a:r>
              <a:rPr lang="en-GB" sz="1800" dirty="0"/>
              <a:t>Consistent with industry practice and peers</a:t>
            </a:r>
          </a:p>
          <a:p>
            <a:pPr lvl="1"/>
            <a:r>
              <a:rPr lang="en-GB" sz="1400" dirty="0"/>
              <a:t>Repeatable results between difference service providers and operators</a:t>
            </a:r>
          </a:p>
          <a:p>
            <a:endParaRPr lang="en-GB" sz="1000" dirty="0"/>
          </a:p>
          <a:p>
            <a:r>
              <a:rPr lang="en-GB" sz="1800" dirty="0"/>
              <a:t>Improved modelling of positional uncertainty for:</a:t>
            </a:r>
          </a:p>
          <a:p>
            <a:pPr lvl="1"/>
            <a:r>
              <a:rPr lang="en-GB" sz="1400" dirty="0"/>
              <a:t>Survey interval dependency – penalises long survey intervals</a:t>
            </a:r>
          </a:p>
          <a:p>
            <a:pPr lvl="1"/>
            <a:r>
              <a:rPr lang="en-GB" sz="1400" dirty="0"/>
              <a:t>Increases available space between parallel wells</a:t>
            </a:r>
          </a:p>
          <a:p>
            <a:pPr lvl="1"/>
            <a:r>
              <a:rPr lang="en-GB" sz="1400" dirty="0"/>
              <a:t>Sensor to borehole misalignment at low inclination</a:t>
            </a:r>
          </a:p>
          <a:p>
            <a:pPr lvl="1"/>
            <a:r>
              <a:rPr lang="en-GB" sz="1400" dirty="0"/>
              <a:t>Guidance for surface tie-on of surveys</a:t>
            </a:r>
          </a:p>
          <a:p>
            <a:endParaRPr lang="en-GB" sz="1800" dirty="0"/>
          </a:p>
          <a:p>
            <a:pPr lvl="1"/>
            <a:endParaRPr lang="en-US" sz="1600" dirty="0"/>
          </a:p>
        </p:txBody>
      </p:sp>
      <p:sp>
        <p:nvSpPr>
          <p:cNvPr id="9" name="Slide Number Placeholder 8"/>
          <p:cNvSpPr>
            <a:spLocks noGrp="1"/>
          </p:cNvSpPr>
          <p:nvPr>
            <p:ph type="sldNum" sz="quarter" idx="11"/>
          </p:nvPr>
        </p:nvSpPr>
        <p:spPr/>
        <p:txBody>
          <a:bodyPr/>
          <a:lstStyle/>
          <a:p>
            <a:pPr>
              <a:defRPr/>
            </a:pPr>
            <a:fld id="{8EFB4E93-63FC-4FFD-B52C-253616F83194}" type="slidenum">
              <a:rPr lang="en-US" smtClean="0"/>
              <a:pPr>
                <a:defRPr/>
              </a:pPr>
              <a:t>3</a:t>
            </a:fld>
            <a:endParaRPr lang="en-US"/>
          </a:p>
        </p:txBody>
      </p:sp>
    </p:spTree>
    <p:extLst>
      <p:ext uri="{BB962C8B-B14F-4D97-AF65-F5344CB8AC3E}">
        <p14:creationId xmlns:p14="http://schemas.microsoft.com/office/powerpoint/2010/main" val="1549047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DETAILS</a:t>
            </a:r>
            <a:endParaRPr lang="en-US" dirty="0"/>
          </a:p>
        </p:txBody>
      </p:sp>
      <p:sp>
        <p:nvSpPr>
          <p:cNvPr id="8" name="Content Placeholder 7"/>
          <p:cNvSpPr>
            <a:spLocks noGrp="1"/>
          </p:cNvSpPr>
          <p:nvPr>
            <p:ph idx="1"/>
          </p:nvPr>
        </p:nvSpPr>
        <p:spPr/>
        <p:txBody>
          <a:bodyPr/>
          <a:lstStyle/>
          <a:p>
            <a:r>
              <a:rPr lang="en-GB" sz="1800" b="1" dirty="0">
                <a:solidFill>
                  <a:srgbClr val="00B050"/>
                </a:solidFill>
              </a:rPr>
              <a:t>New</a:t>
            </a:r>
            <a:r>
              <a:rPr lang="en-GB" sz="1800" dirty="0"/>
              <a:t> – Extended Course Length term (XCL)</a:t>
            </a:r>
            <a:r>
              <a:rPr lang="en-GB" sz="1800" dirty="0">
                <a:solidFill>
                  <a:srgbClr val="FF0000"/>
                </a:solidFill>
              </a:rPr>
              <a:t>*</a:t>
            </a:r>
          </a:p>
          <a:p>
            <a:pPr lvl="1"/>
            <a:r>
              <a:rPr lang="en-GB" sz="1400" dirty="0"/>
              <a:t>Penalises long survey intervals, exceeding the recommended intervals</a:t>
            </a:r>
          </a:p>
          <a:p>
            <a:pPr lvl="1"/>
            <a:endParaRPr lang="en-GB" sz="1000" dirty="0"/>
          </a:p>
          <a:p>
            <a:r>
              <a:rPr lang="en-GB" sz="1800" b="1" dirty="0">
                <a:solidFill>
                  <a:srgbClr val="FFC000"/>
                </a:solidFill>
              </a:rPr>
              <a:t>Update</a:t>
            </a:r>
            <a:r>
              <a:rPr lang="en-GB" sz="1800" dirty="0"/>
              <a:t> – Enhanced Misalignment and SAG terms (XYME &amp; SAGE)</a:t>
            </a:r>
          </a:p>
          <a:p>
            <a:pPr lvl="1"/>
            <a:r>
              <a:rPr lang="en-GB" sz="1400" dirty="0"/>
              <a:t>Evidence based approach to improve modelling of misalignment and sag errors at low inclination</a:t>
            </a:r>
          </a:p>
          <a:p>
            <a:pPr lvl="1"/>
            <a:endParaRPr lang="en-GB" sz="1000" dirty="0"/>
          </a:p>
          <a:p>
            <a:r>
              <a:rPr lang="en-GB" sz="1800" b="1" dirty="0">
                <a:solidFill>
                  <a:srgbClr val="FFC000"/>
                </a:solidFill>
              </a:rPr>
              <a:t>Update</a:t>
            </a:r>
            <a:r>
              <a:rPr lang="en-GB" sz="1800" dirty="0"/>
              <a:t> – Breakdown of Geomagnetic error terms (DECG, MBH…)</a:t>
            </a:r>
          </a:p>
          <a:p>
            <a:pPr lvl="1"/>
            <a:r>
              <a:rPr lang="en-GB" sz="1400" dirty="0"/>
              <a:t>Enables correlation of geomagnetic sources between wells</a:t>
            </a:r>
          </a:p>
          <a:p>
            <a:pPr lvl="1"/>
            <a:endParaRPr lang="en-GB" sz="1000" dirty="0"/>
          </a:p>
          <a:p>
            <a:r>
              <a:rPr lang="en-GB" sz="1800" b="1" dirty="0">
                <a:solidFill>
                  <a:srgbClr val="FFC000"/>
                </a:solidFill>
              </a:rPr>
              <a:t>Update</a:t>
            </a:r>
            <a:r>
              <a:rPr lang="en-GB" sz="1800" dirty="0"/>
              <a:t> – Clarification for how to tie-on first survey leg to surface reference point</a:t>
            </a:r>
          </a:p>
        </p:txBody>
      </p:sp>
      <p:sp>
        <p:nvSpPr>
          <p:cNvPr id="9" name="Slide Number Placeholder 8"/>
          <p:cNvSpPr>
            <a:spLocks noGrp="1"/>
          </p:cNvSpPr>
          <p:nvPr>
            <p:ph type="sldNum" sz="quarter" idx="11"/>
          </p:nvPr>
        </p:nvSpPr>
        <p:spPr/>
        <p:txBody>
          <a:bodyPr/>
          <a:lstStyle/>
          <a:p>
            <a:pPr>
              <a:defRPr/>
            </a:pPr>
            <a:fld id="{8EFB4E93-63FC-4FFD-B52C-253616F83194}" type="slidenum">
              <a:rPr lang="en-US" smtClean="0"/>
              <a:pPr>
                <a:defRPr/>
              </a:pPr>
              <a:t>4</a:t>
            </a:fld>
            <a:endParaRPr lang="en-US"/>
          </a:p>
        </p:txBody>
      </p:sp>
    </p:spTree>
    <p:extLst>
      <p:ext uri="{BB962C8B-B14F-4D97-AF65-F5344CB8AC3E}">
        <p14:creationId xmlns:p14="http://schemas.microsoft.com/office/powerpoint/2010/main" val="4139695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RESULTS – VERTICAL WELL – 3000m MD/RT</a:t>
            </a:r>
            <a:br>
              <a:rPr lang="en-GB" dirty="0"/>
            </a:br>
            <a:r>
              <a:rPr lang="en-GB" sz="1800" dirty="0">
                <a:solidFill>
                  <a:schemeClr val="accent5">
                    <a:lumMod val="75000"/>
                  </a:schemeClr>
                </a:solidFill>
              </a:rPr>
              <a:t>30m standard survey intervals</a:t>
            </a:r>
            <a:endParaRPr lang="en-US" sz="1800" dirty="0"/>
          </a:p>
        </p:txBody>
      </p:sp>
      <p:sp>
        <p:nvSpPr>
          <p:cNvPr id="9" name="Slide Number Placeholder 8"/>
          <p:cNvSpPr>
            <a:spLocks noGrp="1"/>
          </p:cNvSpPr>
          <p:nvPr>
            <p:ph type="sldNum" sz="quarter" idx="11"/>
          </p:nvPr>
        </p:nvSpPr>
        <p:spPr/>
        <p:txBody>
          <a:bodyPr/>
          <a:lstStyle/>
          <a:p>
            <a:pPr>
              <a:defRPr/>
            </a:pPr>
            <a:fld id="{8EFB4E93-63FC-4FFD-B52C-253616F83194}" type="slidenum">
              <a:rPr lang="en-US" smtClean="0"/>
              <a:pPr>
                <a:defRPr/>
              </a:pPr>
              <a:t>5</a:t>
            </a:fld>
            <a:endParaRPr lang="en-US" dirty="0"/>
          </a:p>
        </p:txBody>
      </p:sp>
      <p:grpSp>
        <p:nvGrpSpPr>
          <p:cNvPr id="17" name="Group 16">
            <a:extLst>
              <a:ext uri="{FF2B5EF4-FFF2-40B4-BE49-F238E27FC236}">
                <a16:creationId xmlns:a16="http://schemas.microsoft.com/office/drawing/2014/main" id="{EFD9C601-2106-4C4F-8404-933E3E45BAA9}"/>
              </a:ext>
            </a:extLst>
          </p:cNvPr>
          <p:cNvGrpSpPr/>
          <p:nvPr/>
        </p:nvGrpSpPr>
        <p:grpSpPr>
          <a:xfrm>
            <a:off x="180493" y="1923974"/>
            <a:ext cx="8754880" cy="2664000"/>
            <a:chOff x="180493" y="2020061"/>
            <a:chExt cx="8754880" cy="2664000"/>
          </a:xfrm>
        </p:grpSpPr>
        <p:pic>
          <p:nvPicPr>
            <p:cNvPr id="2" name="Picture 1">
              <a:extLst>
                <a:ext uri="{FF2B5EF4-FFF2-40B4-BE49-F238E27FC236}">
                  <a16:creationId xmlns:a16="http://schemas.microsoft.com/office/drawing/2014/main" id="{FDBCF0BF-11DD-4CF7-B39B-23A0C6884CCB}"/>
                </a:ext>
              </a:extLst>
            </p:cNvPr>
            <p:cNvPicPr>
              <a:picLocks noChangeAspect="1"/>
            </p:cNvPicPr>
            <p:nvPr/>
          </p:nvPicPr>
          <p:blipFill>
            <a:blip r:embed="rId3"/>
            <a:stretch>
              <a:fillRect/>
            </a:stretch>
          </p:blipFill>
          <p:spPr>
            <a:xfrm>
              <a:off x="180493" y="2020061"/>
              <a:ext cx="4295177" cy="2664000"/>
            </a:xfrm>
            <a:prstGeom prst="rect">
              <a:avLst/>
            </a:prstGeom>
          </p:spPr>
        </p:pic>
        <p:pic>
          <p:nvPicPr>
            <p:cNvPr id="4" name="Picture 3">
              <a:extLst>
                <a:ext uri="{FF2B5EF4-FFF2-40B4-BE49-F238E27FC236}">
                  <a16:creationId xmlns:a16="http://schemas.microsoft.com/office/drawing/2014/main" id="{2B594A5D-2545-48F4-8F52-48F052F4A0F2}"/>
                </a:ext>
              </a:extLst>
            </p:cNvPr>
            <p:cNvPicPr>
              <a:picLocks noChangeAspect="1"/>
            </p:cNvPicPr>
            <p:nvPr/>
          </p:nvPicPr>
          <p:blipFill>
            <a:blip r:embed="rId4"/>
            <a:stretch>
              <a:fillRect/>
            </a:stretch>
          </p:blipFill>
          <p:spPr>
            <a:xfrm>
              <a:off x="4644008" y="2020061"/>
              <a:ext cx="4291365" cy="2664000"/>
            </a:xfrm>
            <a:prstGeom prst="rect">
              <a:avLst/>
            </a:prstGeom>
            <a:ln>
              <a:solidFill>
                <a:srgbClr val="FF0000"/>
              </a:solidFill>
            </a:ln>
          </p:spPr>
        </p:pic>
        <p:sp>
          <p:nvSpPr>
            <p:cNvPr id="5" name="Rectangle 4">
              <a:extLst>
                <a:ext uri="{FF2B5EF4-FFF2-40B4-BE49-F238E27FC236}">
                  <a16:creationId xmlns:a16="http://schemas.microsoft.com/office/drawing/2014/main" id="{D48F4268-5148-444E-B373-ECA91A796B1B}"/>
                </a:ext>
              </a:extLst>
            </p:cNvPr>
            <p:cNvSpPr/>
            <p:nvPr/>
          </p:nvSpPr>
          <p:spPr>
            <a:xfrm>
              <a:off x="323528" y="3867894"/>
              <a:ext cx="792088" cy="64807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a:extLst>
                <a:ext uri="{FF2B5EF4-FFF2-40B4-BE49-F238E27FC236}">
                  <a16:creationId xmlns:a16="http://schemas.microsoft.com/office/drawing/2014/main" id="{65A4CAA0-2404-4C78-97D8-E85382561A58}"/>
                </a:ext>
              </a:extLst>
            </p:cNvPr>
            <p:cNvCxnSpPr>
              <a:stCxn id="5" idx="3"/>
            </p:cNvCxnSpPr>
            <p:nvPr/>
          </p:nvCxnSpPr>
          <p:spPr>
            <a:xfrm flipV="1">
              <a:off x="1115616" y="4155926"/>
              <a:ext cx="3528000"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1" name="TextBox 10">
            <a:extLst>
              <a:ext uri="{FF2B5EF4-FFF2-40B4-BE49-F238E27FC236}">
                <a16:creationId xmlns:a16="http://schemas.microsoft.com/office/drawing/2014/main" id="{B60C7521-D432-A040-8C86-B5010D0CCF5B}"/>
              </a:ext>
            </a:extLst>
          </p:cNvPr>
          <p:cNvSpPr txBox="1"/>
          <p:nvPr/>
        </p:nvSpPr>
        <p:spPr>
          <a:xfrm>
            <a:off x="251520" y="258202"/>
            <a:ext cx="1190426" cy="369332"/>
          </a:xfrm>
          <a:prstGeom prst="rect">
            <a:avLst/>
          </a:prstGeom>
          <a:noFill/>
        </p:spPr>
        <p:txBody>
          <a:bodyPr wrap="square" rtlCol="0">
            <a:spAutoFit/>
          </a:bodyPr>
          <a:lstStyle/>
          <a:p>
            <a:r>
              <a:rPr lang="en-GB" dirty="0">
                <a:solidFill>
                  <a:schemeClr val="bg1"/>
                </a:solidFill>
              </a:rPr>
              <a:t>METRIC</a:t>
            </a:r>
            <a:endParaRPr lang="en-US" dirty="0">
              <a:solidFill>
                <a:schemeClr val="bg1"/>
              </a:solidFill>
            </a:endParaRPr>
          </a:p>
        </p:txBody>
      </p:sp>
    </p:spTree>
    <p:extLst>
      <p:ext uri="{BB962C8B-B14F-4D97-AF65-F5344CB8AC3E}">
        <p14:creationId xmlns:p14="http://schemas.microsoft.com/office/powerpoint/2010/main" val="3310760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RESULTS – VERTICAL WELL – 3000m MD/RT</a:t>
            </a:r>
            <a:br>
              <a:rPr lang="en-GB" dirty="0"/>
            </a:br>
            <a:r>
              <a:rPr lang="en-GB" sz="1800" dirty="0">
                <a:solidFill>
                  <a:schemeClr val="accent5">
                    <a:lumMod val="75000"/>
                  </a:schemeClr>
                </a:solidFill>
              </a:rPr>
              <a:t>100m survey intervals</a:t>
            </a:r>
            <a:endParaRPr lang="en-US" sz="1800" dirty="0">
              <a:solidFill>
                <a:schemeClr val="accent5">
                  <a:lumMod val="75000"/>
                </a:schemeClr>
              </a:solidFill>
            </a:endParaRPr>
          </a:p>
        </p:txBody>
      </p:sp>
      <p:sp>
        <p:nvSpPr>
          <p:cNvPr id="9" name="Slide Number Placeholder 8"/>
          <p:cNvSpPr>
            <a:spLocks noGrp="1"/>
          </p:cNvSpPr>
          <p:nvPr>
            <p:ph type="sldNum" sz="quarter" idx="11"/>
          </p:nvPr>
        </p:nvSpPr>
        <p:spPr/>
        <p:txBody>
          <a:bodyPr/>
          <a:lstStyle/>
          <a:p>
            <a:pPr>
              <a:defRPr/>
            </a:pPr>
            <a:fld id="{8EFB4E93-63FC-4FFD-B52C-253616F83194}" type="slidenum">
              <a:rPr lang="en-US" smtClean="0"/>
              <a:pPr>
                <a:defRPr/>
              </a:pPr>
              <a:t>6</a:t>
            </a:fld>
            <a:endParaRPr lang="en-US" dirty="0"/>
          </a:p>
        </p:txBody>
      </p:sp>
      <p:pic>
        <p:nvPicPr>
          <p:cNvPr id="2" name="Picture 1">
            <a:extLst>
              <a:ext uri="{FF2B5EF4-FFF2-40B4-BE49-F238E27FC236}">
                <a16:creationId xmlns:a16="http://schemas.microsoft.com/office/drawing/2014/main" id="{A8CBC7CD-DCC1-41D5-A09C-F3755B6CFE33}"/>
              </a:ext>
            </a:extLst>
          </p:cNvPr>
          <p:cNvPicPr>
            <a:picLocks noChangeAspect="1"/>
          </p:cNvPicPr>
          <p:nvPr/>
        </p:nvPicPr>
        <p:blipFill>
          <a:blip r:embed="rId3"/>
          <a:stretch>
            <a:fillRect/>
          </a:stretch>
        </p:blipFill>
        <p:spPr>
          <a:xfrm>
            <a:off x="1961419" y="1707654"/>
            <a:ext cx="5216399" cy="3240000"/>
          </a:xfrm>
          <a:prstGeom prst="rect">
            <a:avLst/>
          </a:prstGeom>
        </p:spPr>
      </p:pic>
      <p:sp>
        <p:nvSpPr>
          <p:cNvPr id="7" name="TextBox 6">
            <a:extLst>
              <a:ext uri="{FF2B5EF4-FFF2-40B4-BE49-F238E27FC236}">
                <a16:creationId xmlns:a16="http://schemas.microsoft.com/office/drawing/2014/main" id="{60CD9E94-2B9C-B669-C963-5AB329467C13}"/>
              </a:ext>
            </a:extLst>
          </p:cNvPr>
          <p:cNvSpPr txBox="1"/>
          <p:nvPr/>
        </p:nvSpPr>
        <p:spPr>
          <a:xfrm>
            <a:off x="251520" y="258202"/>
            <a:ext cx="1190426" cy="369332"/>
          </a:xfrm>
          <a:prstGeom prst="rect">
            <a:avLst/>
          </a:prstGeom>
          <a:noFill/>
        </p:spPr>
        <p:txBody>
          <a:bodyPr wrap="square" rtlCol="0">
            <a:spAutoFit/>
          </a:bodyPr>
          <a:lstStyle/>
          <a:p>
            <a:r>
              <a:rPr lang="en-GB" dirty="0">
                <a:solidFill>
                  <a:schemeClr val="bg1"/>
                </a:solidFill>
              </a:rPr>
              <a:t>METRIC</a:t>
            </a:r>
            <a:endParaRPr lang="en-US" dirty="0">
              <a:solidFill>
                <a:schemeClr val="bg1"/>
              </a:solidFill>
            </a:endParaRPr>
          </a:p>
        </p:txBody>
      </p:sp>
    </p:spTree>
    <p:extLst>
      <p:ext uri="{BB962C8B-B14F-4D97-AF65-F5344CB8AC3E}">
        <p14:creationId xmlns:p14="http://schemas.microsoft.com/office/powerpoint/2010/main" val="615558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RESULTS – VERTICAL WELL – 10000ft MD/RT</a:t>
            </a:r>
            <a:br>
              <a:rPr lang="en-GB" dirty="0"/>
            </a:br>
            <a:r>
              <a:rPr lang="en-GB" sz="1800" dirty="0">
                <a:solidFill>
                  <a:schemeClr val="accent5">
                    <a:lumMod val="75000"/>
                  </a:schemeClr>
                </a:solidFill>
              </a:rPr>
              <a:t>100ft standard survey intervals</a:t>
            </a:r>
            <a:endParaRPr lang="en-US" sz="1800" dirty="0"/>
          </a:p>
        </p:txBody>
      </p:sp>
      <p:sp>
        <p:nvSpPr>
          <p:cNvPr id="9" name="Slide Number Placeholder 8"/>
          <p:cNvSpPr>
            <a:spLocks noGrp="1"/>
          </p:cNvSpPr>
          <p:nvPr>
            <p:ph type="sldNum" sz="quarter" idx="11"/>
          </p:nvPr>
        </p:nvSpPr>
        <p:spPr/>
        <p:txBody>
          <a:bodyPr/>
          <a:lstStyle/>
          <a:p>
            <a:pPr>
              <a:defRPr/>
            </a:pPr>
            <a:fld id="{8EFB4E93-63FC-4FFD-B52C-253616F83194}" type="slidenum">
              <a:rPr lang="en-US" smtClean="0"/>
              <a:pPr>
                <a:defRPr/>
              </a:pPr>
              <a:t>7</a:t>
            </a:fld>
            <a:endParaRPr lang="en-US" dirty="0"/>
          </a:p>
        </p:txBody>
      </p:sp>
      <p:grpSp>
        <p:nvGrpSpPr>
          <p:cNvPr id="5" name="Group 4">
            <a:extLst>
              <a:ext uri="{FF2B5EF4-FFF2-40B4-BE49-F238E27FC236}">
                <a16:creationId xmlns:a16="http://schemas.microsoft.com/office/drawing/2014/main" id="{B71BF90E-6CBA-4764-89DC-3FBD26DE50CD}"/>
              </a:ext>
            </a:extLst>
          </p:cNvPr>
          <p:cNvGrpSpPr/>
          <p:nvPr/>
        </p:nvGrpSpPr>
        <p:grpSpPr>
          <a:xfrm>
            <a:off x="186630" y="1923678"/>
            <a:ext cx="8748743" cy="2665338"/>
            <a:chOff x="186630" y="1923974"/>
            <a:chExt cx="8748743" cy="2665338"/>
          </a:xfrm>
        </p:grpSpPr>
        <p:pic>
          <p:nvPicPr>
            <p:cNvPr id="10" name="Picture 9">
              <a:extLst>
                <a:ext uri="{FF2B5EF4-FFF2-40B4-BE49-F238E27FC236}">
                  <a16:creationId xmlns:a16="http://schemas.microsoft.com/office/drawing/2014/main" id="{9AE88229-5EC8-4870-93A8-CE937B66C8B1}"/>
                </a:ext>
              </a:extLst>
            </p:cNvPr>
            <p:cNvPicPr>
              <a:picLocks noChangeAspect="1"/>
            </p:cNvPicPr>
            <p:nvPr/>
          </p:nvPicPr>
          <p:blipFill>
            <a:blip r:embed="rId3"/>
            <a:stretch>
              <a:fillRect/>
            </a:stretch>
          </p:blipFill>
          <p:spPr>
            <a:xfrm>
              <a:off x="186630" y="1925312"/>
              <a:ext cx="4289040" cy="2664000"/>
            </a:xfrm>
            <a:prstGeom prst="rect">
              <a:avLst/>
            </a:prstGeom>
          </p:spPr>
        </p:pic>
        <p:pic>
          <p:nvPicPr>
            <p:cNvPr id="11" name="Picture 10">
              <a:extLst>
                <a:ext uri="{FF2B5EF4-FFF2-40B4-BE49-F238E27FC236}">
                  <a16:creationId xmlns:a16="http://schemas.microsoft.com/office/drawing/2014/main" id="{6B88FB83-0C77-47A8-98E4-DBE6DB17FBE3}"/>
                </a:ext>
              </a:extLst>
            </p:cNvPr>
            <p:cNvPicPr>
              <a:picLocks noChangeAspect="1"/>
            </p:cNvPicPr>
            <p:nvPr/>
          </p:nvPicPr>
          <p:blipFill>
            <a:blip r:embed="rId4"/>
            <a:stretch>
              <a:fillRect/>
            </a:stretch>
          </p:blipFill>
          <p:spPr>
            <a:xfrm>
              <a:off x="4650139" y="1923974"/>
              <a:ext cx="4285234" cy="2664000"/>
            </a:xfrm>
            <a:prstGeom prst="rect">
              <a:avLst/>
            </a:prstGeom>
            <a:ln>
              <a:solidFill>
                <a:srgbClr val="FF0000"/>
              </a:solidFill>
            </a:ln>
          </p:spPr>
        </p:pic>
        <p:sp>
          <p:nvSpPr>
            <p:cNvPr id="13" name="Rectangle 12">
              <a:extLst>
                <a:ext uri="{FF2B5EF4-FFF2-40B4-BE49-F238E27FC236}">
                  <a16:creationId xmlns:a16="http://schemas.microsoft.com/office/drawing/2014/main" id="{15CC60DC-DF7A-41F9-BDC3-E364625DF89C}"/>
                </a:ext>
              </a:extLst>
            </p:cNvPr>
            <p:cNvSpPr/>
            <p:nvPr/>
          </p:nvSpPr>
          <p:spPr>
            <a:xfrm>
              <a:off x="323528" y="3723878"/>
              <a:ext cx="936104" cy="64807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a:extLst>
                <a:ext uri="{FF2B5EF4-FFF2-40B4-BE49-F238E27FC236}">
                  <a16:creationId xmlns:a16="http://schemas.microsoft.com/office/drawing/2014/main" id="{5DE03992-F5DF-4AEB-BB69-00ECAA96986A}"/>
                </a:ext>
              </a:extLst>
            </p:cNvPr>
            <p:cNvCxnSpPr>
              <a:cxnSpLocks/>
              <a:stCxn id="13" idx="3"/>
            </p:cNvCxnSpPr>
            <p:nvPr/>
          </p:nvCxnSpPr>
          <p:spPr>
            <a:xfrm>
              <a:off x="1259632" y="4047914"/>
              <a:ext cx="3383984"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2" name="TextBox 11">
            <a:extLst>
              <a:ext uri="{FF2B5EF4-FFF2-40B4-BE49-F238E27FC236}">
                <a16:creationId xmlns:a16="http://schemas.microsoft.com/office/drawing/2014/main" id="{720DED4B-6184-1E4F-5C5C-02035B7DA8E4}"/>
              </a:ext>
            </a:extLst>
          </p:cNvPr>
          <p:cNvSpPr txBox="1"/>
          <p:nvPr/>
        </p:nvSpPr>
        <p:spPr>
          <a:xfrm>
            <a:off x="251520" y="258202"/>
            <a:ext cx="1584176" cy="369332"/>
          </a:xfrm>
          <a:prstGeom prst="rect">
            <a:avLst/>
          </a:prstGeom>
          <a:noFill/>
        </p:spPr>
        <p:txBody>
          <a:bodyPr wrap="square" rtlCol="0">
            <a:spAutoFit/>
          </a:bodyPr>
          <a:lstStyle/>
          <a:p>
            <a:r>
              <a:rPr lang="en-GB" dirty="0">
                <a:solidFill>
                  <a:schemeClr val="bg1"/>
                </a:solidFill>
              </a:rPr>
              <a:t>US UNITS</a:t>
            </a:r>
            <a:endParaRPr lang="en-US" dirty="0">
              <a:solidFill>
                <a:schemeClr val="bg1"/>
              </a:solidFill>
            </a:endParaRPr>
          </a:p>
        </p:txBody>
      </p:sp>
    </p:spTree>
    <p:extLst>
      <p:ext uri="{BB962C8B-B14F-4D97-AF65-F5344CB8AC3E}">
        <p14:creationId xmlns:p14="http://schemas.microsoft.com/office/powerpoint/2010/main" val="1967061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RESULTS – VERTICAL WELL – 10000ft MD/RT</a:t>
            </a:r>
            <a:br>
              <a:rPr lang="en-GB" dirty="0"/>
            </a:br>
            <a:r>
              <a:rPr lang="en-GB" sz="1800" dirty="0">
                <a:solidFill>
                  <a:schemeClr val="accent5">
                    <a:lumMod val="75000"/>
                  </a:schemeClr>
                </a:solidFill>
              </a:rPr>
              <a:t>300ft standard survey intervals</a:t>
            </a:r>
            <a:endParaRPr lang="en-US" sz="1800" dirty="0"/>
          </a:p>
        </p:txBody>
      </p:sp>
      <p:sp>
        <p:nvSpPr>
          <p:cNvPr id="9" name="Slide Number Placeholder 8"/>
          <p:cNvSpPr>
            <a:spLocks noGrp="1"/>
          </p:cNvSpPr>
          <p:nvPr>
            <p:ph type="sldNum" sz="quarter" idx="11"/>
          </p:nvPr>
        </p:nvSpPr>
        <p:spPr/>
        <p:txBody>
          <a:bodyPr/>
          <a:lstStyle/>
          <a:p>
            <a:pPr>
              <a:defRPr/>
            </a:pPr>
            <a:fld id="{8EFB4E93-63FC-4FFD-B52C-253616F83194}" type="slidenum">
              <a:rPr lang="en-US" smtClean="0"/>
              <a:pPr>
                <a:defRPr/>
              </a:pPr>
              <a:t>8</a:t>
            </a:fld>
            <a:endParaRPr lang="en-US" dirty="0"/>
          </a:p>
        </p:txBody>
      </p:sp>
      <p:pic>
        <p:nvPicPr>
          <p:cNvPr id="10" name="Picture 9">
            <a:extLst>
              <a:ext uri="{FF2B5EF4-FFF2-40B4-BE49-F238E27FC236}">
                <a16:creationId xmlns:a16="http://schemas.microsoft.com/office/drawing/2014/main" id="{2632854B-EA73-4EDD-93CF-B48C67B3946A}"/>
              </a:ext>
            </a:extLst>
          </p:cNvPr>
          <p:cNvPicPr>
            <a:picLocks noChangeAspect="1"/>
          </p:cNvPicPr>
          <p:nvPr/>
        </p:nvPicPr>
        <p:blipFill>
          <a:blip r:embed="rId3"/>
          <a:stretch>
            <a:fillRect/>
          </a:stretch>
        </p:blipFill>
        <p:spPr>
          <a:xfrm>
            <a:off x="1961419" y="1705492"/>
            <a:ext cx="5216399" cy="3240000"/>
          </a:xfrm>
          <a:prstGeom prst="rect">
            <a:avLst/>
          </a:prstGeom>
        </p:spPr>
      </p:pic>
      <p:sp>
        <p:nvSpPr>
          <p:cNvPr id="7" name="TextBox 6">
            <a:extLst>
              <a:ext uri="{FF2B5EF4-FFF2-40B4-BE49-F238E27FC236}">
                <a16:creationId xmlns:a16="http://schemas.microsoft.com/office/drawing/2014/main" id="{2DF96704-370C-F2B9-4949-DA337D3F9E73}"/>
              </a:ext>
            </a:extLst>
          </p:cNvPr>
          <p:cNvSpPr txBox="1"/>
          <p:nvPr/>
        </p:nvSpPr>
        <p:spPr>
          <a:xfrm>
            <a:off x="251520" y="258202"/>
            <a:ext cx="1584176" cy="369332"/>
          </a:xfrm>
          <a:prstGeom prst="rect">
            <a:avLst/>
          </a:prstGeom>
          <a:noFill/>
        </p:spPr>
        <p:txBody>
          <a:bodyPr wrap="square" rtlCol="0">
            <a:spAutoFit/>
          </a:bodyPr>
          <a:lstStyle/>
          <a:p>
            <a:r>
              <a:rPr lang="en-GB" dirty="0">
                <a:solidFill>
                  <a:schemeClr val="bg1"/>
                </a:solidFill>
              </a:rPr>
              <a:t>US UNITS</a:t>
            </a:r>
            <a:endParaRPr lang="en-US" dirty="0">
              <a:solidFill>
                <a:schemeClr val="bg1"/>
              </a:solidFill>
            </a:endParaRPr>
          </a:p>
        </p:txBody>
      </p:sp>
    </p:spTree>
    <p:extLst>
      <p:ext uri="{BB962C8B-B14F-4D97-AF65-F5344CB8AC3E}">
        <p14:creationId xmlns:p14="http://schemas.microsoft.com/office/powerpoint/2010/main" val="1614175190"/>
      </p:ext>
    </p:extLst>
  </p:cSld>
  <p:clrMapOvr>
    <a:masterClrMapping/>
  </p:clrMapOvr>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 JCD Edits REV3.potx  -  Read-Only" id="{6D69DB01-0E9E-48F1-872C-16CAE7CC1D30}" vid="{F866BE50-9630-4C4B-A08A-24C54D506FE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Presentation template</Template>
  <TotalTime>370</TotalTime>
  <Words>922</Words>
  <Application>Microsoft Office PowerPoint</Application>
  <PresentationFormat>On-screen Show (16:9)</PresentationFormat>
  <Paragraphs>100</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Helvetica Light</vt:lpstr>
      <vt:lpstr>1_Custom Design</vt:lpstr>
      <vt:lpstr>ISCWSA Error Model Maintenance Group</vt:lpstr>
      <vt:lpstr>ISCWSA Error Model Maintenance Group</vt:lpstr>
      <vt:lpstr>Why Revision 5?</vt:lpstr>
      <vt:lpstr>DETAILS</vt:lpstr>
      <vt:lpstr>RESULTS – VERTICAL WELL – 3000m MD/RT 30m standard survey intervals</vt:lpstr>
      <vt:lpstr>RESULTS – VERTICAL WELL – 3000m MD/RT 100m survey intervals</vt:lpstr>
      <vt:lpstr>RESULTS – VERTICAL WELL – 10000ft MD/RT 100ft standard survey intervals</vt:lpstr>
      <vt:lpstr>RESULTS – VERTICAL WELL – 10000ft MD/RT 300ft standard survey intervals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ISCWSA Error Model Maintenance Group</dc:title>
  <dc:creator>Scott Farmer</dc:creator>
  <cp:lastModifiedBy>Scott Farmer</cp:lastModifiedBy>
  <cp:revision>13</cp:revision>
  <dcterms:created xsi:type="dcterms:W3CDTF">2022-03-21T09:20:22Z</dcterms:created>
  <dcterms:modified xsi:type="dcterms:W3CDTF">2022-09-06T09:57:35Z</dcterms:modified>
</cp:coreProperties>
</file>