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39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0CAC-1AA0-4489-B582-87066BF0D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36DAB-C8E9-433F-9C80-D9754A4D9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5AEB-76D3-44AF-AE90-7C493D54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B0DC0-53F5-4666-B515-9CCCB465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1E0FC-1F38-459E-B564-B62A3849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39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0BB3-AFE5-4BC1-A3D1-82086C2C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ED392-4370-427A-ABFA-C8EB99568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4F0F0-791F-4906-A279-8B035FB6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EC9B0-BF3A-4DA9-BE84-5F6A11CE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9C55C-C1E5-445A-A4F3-8FEB1D6D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39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86DC3-CED7-49A0-8D9B-07511ABF4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CD5C3-3EBE-4F60-A3BE-6E49BA0C7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260D3-6BF2-4B80-9B71-34537BED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F8F14-465F-4ECB-A033-79EE5420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F1D34-BAB3-412A-AC6E-46A0B37E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43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3C48-8129-4CE7-9DBB-AA3DA82D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7EC9-5975-44F1-97A4-10B6C55C3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D1A1B-DB15-4C49-AA23-A936A132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B0AE-D0CA-4C41-A9C9-2E79B4E6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02D7A-746C-4F0A-83A6-5EE0AFE8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6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D8EF-F709-4699-A6DD-680B5CE58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FB94-7B57-4047-B81F-F5A75351A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57101-17AD-43A4-8316-18B27418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034A-FBE5-43AA-8A08-481D0A4D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E247C-E874-4F0E-BE1B-42D028FC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979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3C760-E8E2-4810-A2DA-247A442B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9B19E-6F24-42CB-A2B8-58D284564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7756B-0ECC-41BF-9B96-6D15D2BCD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A18C5-C163-48FF-9A60-AAE32C4C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F48B6-F8AD-4157-97DF-76D9ADDF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31036-E079-4C5D-9EEC-EFC9CF4C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082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B968-5E88-481C-AF5C-A806F820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F3AE1-33F5-4467-B566-36A34618D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390C3-466D-4A51-A2D5-3D7BD760C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172FA-7C9F-4585-9B3E-4A4A75236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CB17-E9D2-450E-BFDF-5A7A5A2DE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54B0A-95DB-429E-A405-77F5A9F1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B91344-0DC3-45A3-8DED-0EDC9685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82EF8-FD52-44A6-9D1C-B51761CD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95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A3C3C-9344-48A7-8048-ACBA87CA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E65CA-D9C6-43B6-9C0E-6E1C213D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8728C-3CB1-4C55-B85F-C7A143B0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B9D05-171A-4B26-B0A9-27B30938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0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AEEC1-26EA-480E-B349-75623BA1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55EF0-E086-48B1-9670-F11069DB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BD983-E91E-462F-B554-1CA8274E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8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F895-A9E8-4740-B01C-22B0B678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1922E-D96A-4C39-9259-F7E2DDA52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26CB7-4DA0-40E7-8CD8-A22400DA9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3DD0F-1EBD-4AD5-ADB3-EA3A4F3F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CC78A-5F3B-4411-8CB8-C442BA3B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EF6B8-9B9C-4CA9-890F-FED5131B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23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6A0D-D8DF-4C81-B494-38A73BA9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4A6342-D81E-48F0-AA2D-73CD62B5F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D6FFD-07DA-4951-B7E2-913FD4688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83334-A521-4599-A80F-D3C611F0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79DD9-76E1-4F0F-AC6B-340A1D24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304F8-2754-4DDF-9EB0-3C49EA3B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4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CADB3-5BCA-47C2-9375-EF924237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4E305-48CB-48FC-8715-30B94AA7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FD584-BC6F-4A68-9785-4FD377DED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BA0CE-2FE1-47BB-89AC-FB1539575F80}" type="datetimeFigureOut">
              <a:rPr lang="nb-NO" smtClean="0"/>
              <a:t>17.03.2021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AB0BA-A304-4053-A4DA-E6A3E7BDF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70290-B6A7-46C8-80F8-E4E872D5E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1815-6605-4422-9FFF-75251EDAA9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3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sabok.org/drilling-data-quality-uncertainty/" TargetMode="External"/><Relationship Id="rId2" Type="http://schemas.openxmlformats.org/officeDocument/2006/relationships/hyperlink" Target="https://en.wikipedia.org/wiki/User_story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Use_case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AA68-5CE0-466F-B23D-2D336EE33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Drilling Data Quality &amp; Uncertainty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262D3-00A6-4CC9-8C2E-BB9CEEE23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Subcommittee DSATS, WPTS and DUPTS</a:t>
            </a:r>
          </a:p>
          <a:p>
            <a:r>
              <a:rPr lang="en-US" dirty="0"/>
              <a:t>ISCWSA Conference April 14-15, 2021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689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1ED9-F171-4C31-9F1C-ECE2F28A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A82782-6DD2-480B-9C43-0A75A2A437F5}"/>
              </a:ext>
            </a:extLst>
          </p:cNvPr>
          <p:cNvSpPr txBox="1"/>
          <p:nvPr/>
        </p:nvSpPr>
        <p:spPr>
          <a:xfrm>
            <a:off x="306766" y="1690688"/>
            <a:ext cx="111615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Drilling data quality and uncertainty depends on the interrelation with other data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workflow to derive the data is important to describe how uncertainty and quality shall be propagated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Semantic graph allows to capture these interrelations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They are computer readable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is possible to perform analyses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Detect inefficiencies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Discover missing steps or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is also possible to extract “stencil” workflows that can be reused and therefore help streamlining work efforts and document process quality</a:t>
            </a:r>
          </a:p>
        </p:txBody>
      </p:sp>
    </p:spTree>
    <p:extLst>
      <p:ext uri="{BB962C8B-B14F-4D97-AF65-F5344CB8AC3E}">
        <p14:creationId xmlns:p14="http://schemas.microsoft.com/office/powerpoint/2010/main" val="289853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25CBB-50EA-47A7-9933-AAFAC9ED244B}"/>
              </a:ext>
            </a:extLst>
          </p:cNvPr>
          <p:cNvSpPr txBox="1"/>
          <p:nvPr/>
        </p:nvSpPr>
        <p:spPr>
          <a:xfrm>
            <a:off x="3616378" y="2890391"/>
            <a:ext cx="49592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Thank you for your attention</a:t>
            </a:r>
          </a:p>
          <a:p>
            <a:pPr algn="ctr"/>
            <a:r>
              <a:rPr lang="en-US" sz="320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82199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D640-54C6-4E0C-9139-34909E11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 DDQUD sub-committee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B23EE-F847-48A0-919B-176C220447A0}"/>
              </a:ext>
            </a:extLst>
          </p:cNvPr>
          <p:cNvSpPr txBox="1"/>
          <p:nvPr/>
        </p:nvSpPr>
        <p:spPr>
          <a:xfrm>
            <a:off x="336263" y="1442916"/>
            <a:ext cx="112146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Official designation: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Drilling Data Quality and Uncertainty Description Subcommittee</a:t>
            </a:r>
          </a:p>
          <a:p>
            <a:endParaRPr lang="en-US" dirty="0"/>
          </a:p>
          <a:p>
            <a:r>
              <a:rPr lang="en-US" dirty="0"/>
              <a:t>Sub committee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DSATS (Drilling System Automation Technical Section)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WPTS (Wellbore Positioning Technical Section)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DUPTS (Drilling Uncertainty Prediction Technical Section)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Scope of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primary mission of this </a:t>
            </a:r>
            <a:r>
              <a:rPr lang="en-GB" i="1" dirty="0"/>
              <a:t>Drilling Data Quality and Uncertainty Description Subcommittee</a:t>
            </a:r>
            <a:r>
              <a:rPr lang="en-GB" dirty="0"/>
              <a:t> is to </a:t>
            </a:r>
            <a:r>
              <a:rPr lang="en-GB" b="1" dirty="0"/>
              <a:t>increase</a:t>
            </a:r>
            <a:r>
              <a:rPr lang="en-GB" dirty="0"/>
              <a:t> the </a:t>
            </a:r>
            <a:r>
              <a:rPr lang="en-GB" b="1" dirty="0"/>
              <a:t>awareness</a:t>
            </a:r>
            <a:r>
              <a:rPr lang="en-GB" dirty="0"/>
              <a:t> and </a:t>
            </a:r>
            <a:r>
              <a:rPr lang="en-GB" b="1" dirty="0"/>
              <a:t>understanding</a:t>
            </a:r>
            <a:r>
              <a:rPr lang="en-GB" dirty="0"/>
              <a:t> in the drilling community on how to describe </a:t>
            </a:r>
            <a:r>
              <a:rPr lang="en-GB" b="1" dirty="0"/>
              <a:t>drilling data quality and uncertainty</a:t>
            </a:r>
            <a:r>
              <a:rPr lang="en-GB" dirty="0"/>
              <a:t>.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not the intention to repeat work undertaken by OGDQ / API 8 and IADC ART DCS Sensor Stewardship initiatives. Rather, to enable consistent description of data quality / uncertainty on key drilling data.</a:t>
            </a:r>
            <a:endParaRPr lang="nb-NO" dirty="0"/>
          </a:p>
          <a:p>
            <a:endParaRPr lang="en-US" dirty="0"/>
          </a:p>
          <a:p>
            <a:r>
              <a:rPr lang="en-US" dirty="0"/>
              <a:t>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up typical user stories and associated key drilling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Rank the criticality of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most critical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a method to describe the data quality and uncertainty</a:t>
            </a:r>
          </a:p>
        </p:txBody>
      </p:sp>
    </p:spTree>
    <p:extLst>
      <p:ext uri="{BB962C8B-B14F-4D97-AF65-F5344CB8AC3E}">
        <p14:creationId xmlns:p14="http://schemas.microsoft.com/office/powerpoint/2010/main" val="7351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7C2E-12D1-40E8-BBFB-E18CBF6C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User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D61DF8-8C13-4601-B707-D05FA5C377E5}"/>
              </a:ext>
            </a:extLst>
          </p:cNvPr>
          <p:cNvSpPr txBox="1"/>
          <p:nvPr/>
        </p:nvSpPr>
        <p:spPr>
          <a:xfrm>
            <a:off x="336263" y="1690688"/>
            <a:ext cx="107979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 story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an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natural language description of one or more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features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of a software system. User stories are often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written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from 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perspective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of an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 user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user of a system.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User stories are a type of 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boundary object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. They facilitate 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sensemaking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 and communication; that is, they help software 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teams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organize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 their </a:t>
            </a:r>
            <a:r>
              <a:rPr lang="en-US" b="1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understanding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Calibri" panose="020F0502020204030204" pitchFamily="34" charset="0"/>
              </a:rPr>
              <a:t> of the system and its context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b="0" i="0" u="sng" strike="noStrike" dirty="0">
                <a:solidFill>
                  <a:srgbClr val="00667F"/>
                </a:solidFill>
                <a:effectLst/>
                <a:latin typeface="Calibri" panose="020F0502020204030204" pitchFamily="34" charset="0"/>
                <a:hlinkClick r:id="rId2"/>
              </a:rPr>
              <a:t>https://en.wikipedia.org/wiki/User_story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User story documents can be found here: </a:t>
            </a:r>
            <a:r>
              <a:rPr lang="en-US" b="0" i="0" u="sng" strike="noStrike" dirty="0">
                <a:solidFill>
                  <a:srgbClr val="00667F"/>
                </a:solidFill>
                <a:effectLst/>
                <a:latin typeface="Calibri" panose="020F0502020204030204" pitchFamily="34" charset="0"/>
                <a:hlinkClick r:id="rId3"/>
              </a:rPr>
              <a:t>https://dsabok.org/drilling-data-quality-uncertainty/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is the 3rd edition of the document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 contains: 111 user stories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6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5F32-DD2E-40B2-87BA-AC946535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Searching for «low hanging fruits»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1D38F-CCB5-46D4-8692-B7471283027D}"/>
              </a:ext>
            </a:extLst>
          </p:cNvPr>
          <p:cNvSpPr txBox="1"/>
          <p:nvPr/>
        </p:nvSpPr>
        <p:spPr>
          <a:xfrm>
            <a:off x="435078" y="1483256"/>
            <a:ext cx="113636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rank the different «user stories»?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asset criticality ranking approach: three important elements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consequence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of failure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reliability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of the asset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detectability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of the fault condition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Furthermore, a split between active and manual mode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Each evaluation can give a maximum of 4 points, therefore highest score is 24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highest ranking “user stories” are those which have a large impact and are “easy” to solve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58D1D7-379E-464B-B77C-96336529B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70" y="3851021"/>
            <a:ext cx="8386670" cy="10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3041C4-AEBA-498E-BE27-5A14CE0F3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81535"/>
              </p:ext>
            </p:extLst>
          </p:nvPr>
        </p:nvGraphicFramePr>
        <p:xfrm>
          <a:off x="2257949" y="5032582"/>
          <a:ext cx="2438400" cy="1554480"/>
        </p:xfrm>
        <a:graphic>
          <a:graphicData uri="http://schemas.openxmlformats.org/drawingml/2006/table">
            <a:tbl>
              <a:tblPr/>
              <a:tblGrid>
                <a:gridCol w="1838325">
                  <a:extLst>
                    <a:ext uri="{9D8B030D-6E8A-4147-A177-3AD203B41FA5}">
                      <a16:colId xmlns:a16="http://schemas.microsoft.com/office/drawing/2014/main" val="302066789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4527409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 possible score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461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 Possible Score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55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Highest score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02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Lowest Score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775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 Score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882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 Dev.</a:t>
                      </a:r>
                      <a:r>
                        <a:rPr lang="nb-NO" sz="11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  <a:r>
                        <a:rPr lang="nb-NO" sz="11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nb-N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88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67286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51DCBFD2-5151-4905-95A0-87AE4CB0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96" y="53749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39013-F8AC-46BD-BD48-DF071F383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36" y="5032582"/>
            <a:ext cx="3173761" cy="164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2F32-141D-4F42-8F4E-11919EAD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DFCF7-B8D1-40F9-B66C-70CB0667B337}"/>
              </a:ext>
            </a:extLst>
          </p:cNvPr>
          <p:cNvSpPr txBox="1"/>
          <p:nvPr/>
        </p:nvSpPr>
        <p:spPr>
          <a:xfrm>
            <a:off x="271370" y="1445316"/>
            <a:ext cx="1172201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 </a:t>
            </a:r>
            <a:r>
              <a:rPr lang="en-US" b="1"/>
              <a:t>use case </a:t>
            </a:r>
            <a:r>
              <a:rPr lang="en-US"/>
              <a:t>is a </a:t>
            </a:r>
            <a:r>
              <a:rPr lang="en-US" b="1"/>
              <a:t>list of actions </a:t>
            </a:r>
            <a:r>
              <a:rPr lang="en-US"/>
              <a:t>or </a:t>
            </a:r>
            <a:r>
              <a:rPr lang="en-US" b="1"/>
              <a:t>event</a:t>
            </a:r>
            <a:r>
              <a:rPr lang="en-US"/>
              <a:t> </a:t>
            </a:r>
            <a:r>
              <a:rPr lang="en-US" b="1"/>
              <a:t>steps</a:t>
            </a:r>
            <a:r>
              <a:rPr lang="en-US"/>
              <a:t> typically defining the </a:t>
            </a:r>
            <a:r>
              <a:rPr lang="en-US" b="1"/>
              <a:t>interactions</a:t>
            </a:r>
            <a:r>
              <a:rPr lang="en-US"/>
              <a:t> between a </a:t>
            </a:r>
            <a:r>
              <a:rPr lang="en-US" b="1"/>
              <a:t>role/actor</a:t>
            </a:r>
            <a:r>
              <a:rPr lang="en-US"/>
              <a:t> and a </a:t>
            </a:r>
            <a:r>
              <a:rPr lang="en-US" b="1"/>
              <a:t>system</a:t>
            </a:r>
            <a:r>
              <a:rPr lang="en-US"/>
              <a:t> to </a:t>
            </a:r>
            <a:r>
              <a:rPr lang="en-US" b="1"/>
              <a:t>achieve</a:t>
            </a:r>
            <a:r>
              <a:rPr lang="en-US"/>
              <a:t> a </a:t>
            </a:r>
            <a:r>
              <a:rPr lang="en-US" b="1"/>
              <a:t>goal</a:t>
            </a:r>
            <a:r>
              <a:rPr lang="en-US"/>
              <a:t>.</a:t>
            </a:r>
          </a:p>
          <a:p>
            <a:r>
              <a:rPr lang="en-US"/>
              <a:t>Use cases are a </a:t>
            </a:r>
            <a:r>
              <a:rPr lang="en-US" b="1"/>
              <a:t>technique</a:t>
            </a:r>
            <a:r>
              <a:rPr lang="en-US"/>
              <a:t> for </a:t>
            </a:r>
            <a:r>
              <a:rPr lang="en-US" b="1"/>
              <a:t>capturing</a:t>
            </a:r>
            <a:r>
              <a:rPr lang="en-US"/>
              <a:t>, </a:t>
            </a:r>
            <a:r>
              <a:rPr lang="en-US" b="1"/>
              <a:t>modelling</a:t>
            </a:r>
            <a:r>
              <a:rPr lang="en-US"/>
              <a:t> and </a:t>
            </a:r>
            <a:r>
              <a:rPr lang="en-US" b="1"/>
              <a:t>specifying</a:t>
            </a:r>
            <a:r>
              <a:rPr lang="en-US"/>
              <a:t> the </a:t>
            </a:r>
            <a:r>
              <a:rPr lang="en-US" b="1"/>
              <a:t>requirements</a:t>
            </a:r>
            <a:r>
              <a:rPr lang="en-US"/>
              <a:t> of a system. A use case corresponds to a </a:t>
            </a:r>
            <a:r>
              <a:rPr lang="en-US" b="1"/>
              <a:t>set of behaviors </a:t>
            </a:r>
            <a:r>
              <a:rPr lang="en-US"/>
              <a:t>that the system may perform in </a:t>
            </a:r>
            <a:r>
              <a:rPr lang="en-US" b="1"/>
              <a:t>interaction</a:t>
            </a:r>
            <a:r>
              <a:rPr lang="en-US"/>
              <a:t> with its </a:t>
            </a:r>
            <a:r>
              <a:rPr lang="en-US" b="1"/>
              <a:t>actors</a:t>
            </a:r>
            <a:r>
              <a:rPr lang="en-US"/>
              <a:t>, and which </a:t>
            </a:r>
            <a:r>
              <a:rPr lang="en-US" b="1"/>
              <a:t>produces</a:t>
            </a:r>
            <a:r>
              <a:rPr lang="en-US"/>
              <a:t> an </a:t>
            </a:r>
            <a:r>
              <a:rPr lang="en-US" b="1"/>
              <a:t>observable result </a:t>
            </a:r>
            <a:r>
              <a:rPr lang="en-US"/>
              <a:t>that </a:t>
            </a:r>
            <a:r>
              <a:rPr lang="en-US" b="1"/>
              <a:t>contribute to its goals</a:t>
            </a:r>
            <a:r>
              <a:rPr lang="en-US"/>
              <a:t>. Actors represent the role that human users or other systems have in the interaction.</a:t>
            </a:r>
          </a:p>
          <a:p>
            <a:r>
              <a:rPr lang="en-US"/>
              <a:t>(</a:t>
            </a:r>
            <a:r>
              <a:rPr lang="en-US">
                <a:hlinkClick r:id="rId2"/>
              </a:rPr>
              <a:t>https://en.wikipedia.org/wiki/Use_case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The scope of a use case is defined by subject and by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subject identifies the system, sub-system or component that will provide the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 goals can be structured hierarchically, taking into account the organizational level interested in the goal, and the decomposition of the user's goal into sub-goals. The decomposition of the goal is performed from the point of view of the users, and independently of the system, which differs from traditional functional decomposition.</a:t>
            </a:r>
          </a:p>
          <a:p>
            <a:r>
              <a:rPr lang="en-US"/>
              <a:t>Example in the form of a casual 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Title (goal)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Primary 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Stakeholder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Story: the body of the use case is simply a paragrpah or two of text, informally describing what happens</a:t>
            </a:r>
          </a:p>
        </p:txBody>
      </p:sp>
    </p:spTree>
    <p:extLst>
      <p:ext uri="{BB962C8B-B14F-4D97-AF65-F5344CB8AC3E}">
        <p14:creationId xmlns:p14="http://schemas.microsoft.com/office/powerpoint/2010/main" val="36972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9E3-1FD3-4010-AF65-6A7E87CD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User Story #20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68D1B-CE74-4F61-8111-55ACE1933E2F}"/>
              </a:ext>
            </a:extLst>
          </p:cNvPr>
          <p:cNvSpPr txBox="1"/>
          <p:nvPr/>
        </p:nvSpPr>
        <p:spPr>
          <a:xfrm>
            <a:off x="277270" y="1592826"/>
            <a:ext cx="11520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“Tabulations of well survey data is typically to 2 decimal places when the uncertainty, at deeper depths, is in whole meters / feet and multiples thereof. This is misleading to the end user and subsurface modelling (especially cross correlation of pressures) suffers badly. A common representation of uncertainty on shared TVD data is needed to ensure end users take into account the real uncertainty.”</a:t>
            </a:r>
          </a:p>
          <a:p>
            <a:endParaRPr lang="en-US"/>
          </a:p>
          <a:p>
            <a:r>
              <a:rPr lang="en-US"/>
              <a:t>17 use cases have been extracted:</a:t>
            </a:r>
          </a:p>
        </p:txBody>
      </p:sp>
    </p:spTree>
    <p:extLst>
      <p:ext uri="{BB962C8B-B14F-4D97-AF65-F5344CB8AC3E}">
        <p14:creationId xmlns:p14="http://schemas.microsoft.com/office/powerpoint/2010/main" val="362661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2E38-8A19-4252-A54D-98CB89D1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82" y="70157"/>
            <a:ext cx="11710219" cy="1325563"/>
          </a:xfrm>
        </p:spPr>
        <p:txBody>
          <a:bodyPr/>
          <a:lstStyle/>
          <a:p>
            <a:r>
              <a:rPr lang="en-US" dirty="0"/>
              <a:t>Semantic Graph to describe relations between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63D6-BD7C-4252-A4DA-81C791641AA9}"/>
              </a:ext>
            </a:extLst>
          </p:cNvPr>
          <p:cNvSpPr txBox="1"/>
          <p:nvPr/>
        </p:nvSpPr>
        <p:spPr>
          <a:xfrm>
            <a:off x="310699" y="1120313"/>
            <a:ext cx="10426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a semantic network?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collection of facts expressed in the form: subject verb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facts can be linked to each other’s therefore generating a directed graph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82EF6-1943-470E-8D71-1658F5CAB2D7}"/>
              </a:ext>
            </a:extLst>
          </p:cNvPr>
          <p:cNvSpPr/>
          <p:nvPr/>
        </p:nvSpPr>
        <p:spPr>
          <a:xfrm>
            <a:off x="2773619" y="2690064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Node #1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63420-AE3C-4C77-9DDA-06D83273CF96}"/>
              </a:ext>
            </a:extLst>
          </p:cNvPr>
          <p:cNvSpPr/>
          <p:nvPr/>
        </p:nvSpPr>
        <p:spPr>
          <a:xfrm>
            <a:off x="5421569" y="2096974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Node #2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60CC20F-6AE8-4000-8917-F6DB10A4992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335719" y="2393519"/>
            <a:ext cx="1085850" cy="59309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3">
            <a:extLst>
              <a:ext uri="{FF2B5EF4-FFF2-40B4-BE49-F238E27FC236}">
                <a16:creationId xmlns:a16="http://schemas.microsoft.com/office/drawing/2014/main" id="{FC8B31C3-EAA9-4BF4-9783-42134624200B}"/>
              </a:ext>
            </a:extLst>
          </p:cNvPr>
          <p:cNvSpPr txBox="1"/>
          <p:nvPr/>
        </p:nvSpPr>
        <p:spPr>
          <a:xfrm>
            <a:off x="4329504" y="2290213"/>
            <a:ext cx="90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Verb #1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C1260-B76C-472D-9EB1-62FE68BFFDC2}"/>
              </a:ext>
            </a:extLst>
          </p:cNvPr>
          <p:cNvSpPr/>
          <p:nvPr/>
        </p:nvSpPr>
        <p:spPr>
          <a:xfrm>
            <a:off x="5421569" y="3499053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Node #3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3FD336C-F0A6-4B22-B8C5-CEC1D7CF555C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5400000">
            <a:off x="5798125" y="3094558"/>
            <a:ext cx="808989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8">
            <a:extLst>
              <a:ext uri="{FF2B5EF4-FFF2-40B4-BE49-F238E27FC236}">
                <a16:creationId xmlns:a16="http://schemas.microsoft.com/office/drawing/2014/main" id="{E9EEE9C2-4448-4545-A95E-243A7C309C87}"/>
              </a:ext>
            </a:extLst>
          </p:cNvPr>
          <p:cNvSpPr txBox="1"/>
          <p:nvPr/>
        </p:nvSpPr>
        <p:spPr>
          <a:xfrm>
            <a:off x="6374755" y="2923506"/>
            <a:ext cx="90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Verb #2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31123E88-14CD-4DB9-A8B5-9FDB42C29122}"/>
              </a:ext>
            </a:extLst>
          </p:cNvPr>
          <p:cNvCxnSpPr>
            <a:cxnSpLocks/>
            <a:stCxn id="9" idx="1"/>
            <a:endCxn id="5" idx="2"/>
          </p:cNvCxnSpPr>
          <p:nvPr/>
        </p:nvCxnSpPr>
        <p:spPr>
          <a:xfrm rot="10800000">
            <a:off x="3554669" y="3283154"/>
            <a:ext cx="1866900" cy="51244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2">
            <a:extLst>
              <a:ext uri="{FF2B5EF4-FFF2-40B4-BE49-F238E27FC236}">
                <a16:creationId xmlns:a16="http://schemas.microsoft.com/office/drawing/2014/main" id="{899AE2EE-E248-4824-B5BD-7927FA0036BA}"/>
              </a:ext>
            </a:extLst>
          </p:cNvPr>
          <p:cNvSpPr txBox="1"/>
          <p:nvPr/>
        </p:nvSpPr>
        <p:spPr>
          <a:xfrm>
            <a:off x="3875822" y="3795598"/>
            <a:ext cx="90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Verb #3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8226EB-64B6-48DF-9886-D9F7E41BB4EA}"/>
              </a:ext>
            </a:extLst>
          </p:cNvPr>
          <p:cNvSpPr/>
          <p:nvPr/>
        </p:nvSpPr>
        <p:spPr>
          <a:xfrm>
            <a:off x="7974269" y="3451746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Node #4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46CBA53B-4411-414D-9614-29C0BB642592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6983669" y="3748291"/>
            <a:ext cx="990600" cy="473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87">
            <a:extLst>
              <a:ext uri="{FF2B5EF4-FFF2-40B4-BE49-F238E27FC236}">
                <a16:creationId xmlns:a16="http://schemas.microsoft.com/office/drawing/2014/main" id="{335DD801-2AED-43EF-9454-9B1ED2083E57}"/>
              </a:ext>
            </a:extLst>
          </p:cNvPr>
          <p:cNvSpPr txBox="1"/>
          <p:nvPr/>
        </p:nvSpPr>
        <p:spPr>
          <a:xfrm>
            <a:off x="7066905" y="3780596"/>
            <a:ext cx="90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Verb #4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9D74A1-4032-4B61-8C1D-8CC2483B5259}"/>
              </a:ext>
            </a:extLst>
          </p:cNvPr>
          <p:cNvSpPr txBox="1"/>
          <p:nvPr/>
        </p:nvSpPr>
        <p:spPr>
          <a:xfrm>
            <a:off x="171082" y="4429984"/>
            <a:ext cx="1182230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semantic graphs capture how data are related: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This describes relations between the different data entity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This describes the process that underly the generation of the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Therefore there is a computer readable description of work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What is the function of the nodes in the semantic graphs?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It is a container that can point to where the actual data resides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It can contain additional information, e.g., about uncertainty and quality, that was not described in the original data format</a:t>
            </a:r>
          </a:p>
        </p:txBody>
      </p:sp>
    </p:spTree>
    <p:extLst>
      <p:ext uri="{BB962C8B-B14F-4D97-AF65-F5344CB8AC3E}">
        <p14:creationId xmlns:p14="http://schemas.microsoft.com/office/powerpoint/2010/main" val="422084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4DF7-4E64-45E1-A517-5241D61B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" y="8887"/>
            <a:ext cx="10902006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User story #20, </a:t>
            </a:r>
            <a:r>
              <a:rPr lang="nb-NO" dirty="0" err="1"/>
              <a:t>Use</a:t>
            </a:r>
            <a:r>
              <a:rPr lang="nb-NO" dirty="0"/>
              <a:t> case #3 </a:t>
            </a:r>
            <a:r>
              <a:rPr lang="en-US" dirty="0"/>
              <a:t>“</a:t>
            </a:r>
            <a:r>
              <a:rPr lang="en-US" sz="4400" dirty="0"/>
              <a:t>Geo-mechanician convey  prognosed geo-pressures with uncertainty”</a:t>
            </a:r>
            <a:endParaRPr lang="nb-N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BC6785-0D19-4160-826E-374F3EFECA92}"/>
              </a:ext>
            </a:extLst>
          </p:cNvPr>
          <p:cNvSpPr txBox="1"/>
          <p:nvPr/>
        </p:nvSpPr>
        <p:spPr>
          <a:xfrm>
            <a:off x="8029" y="1131818"/>
            <a:ext cx="7079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case (goal): 	convey TVD depth uncertainty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actor: 	Geo-mechanician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Stakeholders: 	Geo-Modeler, Drilling Engineer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Scope: 	Geo-mechanical software, Well path generation software, earth modelling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Level: 		summary or user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Brief: 		geo-pressure gradients are conveyed with uncertainty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C33FD-52F1-49E2-9CA1-CB760C768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09" y="5559458"/>
            <a:ext cx="438150" cy="504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A1AB49-74B5-4335-A571-DFB8B905F4DB}"/>
              </a:ext>
            </a:extLst>
          </p:cNvPr>
          <p:cNvSpPr txBox="1"/>
          <p:nvPr/>
        </p:nvSpPr>
        <p:spPr>
          <a:xfrm>
            <a:off x="1500138" y="636488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Geo-mechanician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97ED3E-8AB9-4854-A4B9-20D427A72417}"/>
              </a:ext>
            </a:extLst>
          </p:cNvPr>
          <p:cNvSpPr/>
          <p:nvPr/>
        </p:nvSpPr>
        <p:spPr>
          <a:xfrm>
            <a:off x="3803936" y="5326608"/>
            <a:ext cx="1564105" cy="1286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09EA3A-551B-48D7-B7E4-6EED4B1AF15A}"/>
              </a:ext>
            </a:extLst>
          </p:cNvPr>
          <p:cNvCxnSpPr>
            <a:cxnSpLocks/>
            <a:stCxn id="4" idx="3"/>
            <a:endCxn id="6" idx="2"/>
          </p:cNvCxnSpPr>
          <p:nvPr/>
        </p:nvCxnSpPr>
        <p:spPr>
          <a:xfrm>
            <a:off x="2707559" y="5811871"/>
            <a:ext cx="1096377" cy="158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44AAC61-39DC-4479-8839-9A7EECD6EAD6}"/>
              </a:ext>
            </a:extLst>
          </p:cNvPr>
          <p:cNvSpPr txBox="1"/>
          <p:nvPr/>
        </p:nvSpPr>
        <p:spPr>
          <a:xfrm>
            <a:off x="3948564" y="5317668"/>
            <a:ext cx="1248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Convey </a:t>
            </a:r>
            <a:r>
              <a:rPr lang="en-US" dirty="0" err="1"/>
              <a:t>ppg</a:t>
            </a:r>
            <a:r>
              <a:rPr lang="en-US" dirty="0"/>
              <a:t>, </a:t>
            </a:r>
            <a:r>
              <a:rPr lang="en-US" dirty="0" err="1"/>
              <a:t>cpg</a:t>
            </a:r>
            <a:r>
              <a:rPr lang="en-US" dirty="0"/>
              <a:t>, </a:t>
            </a:r>
            <a:r>
              <a:rPr lang="en-US" dirty="0" err="1"/>
              <a:t>fpg</a:t>
            </a:r>
            <a:r>
              <a:rPr lang="en-US" dirty="0"/>
              <a:t> with uncertainty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F3EE0A-548E-40EC-8D29-8DA8E68D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41" y="5208147"/>
            <a:ext cx="342900" cy="390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17B80F-782D-4F1F-999B-C25615D30972}"/>
              </a:ext>
            </a:extLst>
          </p:cNvPr>
          <p:cNvSpPr txBox="1"/>
          <p:nvPr/>
        </p:nvSpPr>
        <p:spPr>
          <a:xfrm>
            <a:off x="2877" y="5220366"/>
            <a:ext cx="25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Geo-mechanical Software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B5D75B-D83F-4507-A70D-0DBAC7839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849" y="6028411"/>
            <a:ext cx="266700" cy="295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DC813C-00C8-47B9-86F1-6BA0E1093885}"/>
              </a:ext>
            </a:extLst>
          </p:cNvPr>
          <p:cNvSpPr txBox="1"/>
          <p:nvPr/>
        </p:nvSpPr>
        <p:spPr>
          <a:xfrm>
            <a:off x="2825211" y="5973052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Summary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F03EE4-82AA-4A0B-89AA-7A4A6A10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541" y="5115113"/>
            <a:ext cx="438150" cy="5048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27027E-0BB9-4C69-BBDE-A94E972F59C6}"/>
              </a:ext>
            </a:extLst>
          </p:cNvPr>
          <p:cNvCxnSpPr>
            <a:cxnSpLocks/>
            <a:stCxn id="6" idx="6"/>
            <a:endCxn id="13" idx="1"/>
          </p:cNvCxnSpPr>
          <p:nvPr/>
        </p:nvCxnSpPr>
        <p:spPr>
          <a:xfrm flipV="1">
            <a:off x="5368041" y="5367526"/>
            <a:ext cx="361500" cy="60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81610F-A29D-41E4-9683-C0BF8395AD7A}"/>
              </a:ext>
            </a:extLst>
          </p:cNvPr>
          <p:cNvSpPr txBox="1"/>
          <p:nvPr/>
        </p:nvSpPr>
        <p:spPr>
          <a:xfrm>
            <a:off x="6197151" y="5144136"/>
            <a:ext cx="183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Directional Driller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010AC2-6223-4A8B-A693-B9C9E60BD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09" y="3742719"/>
            <a:ext cx="438150" cy="504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D01578-5F66-43EB-B54A-6525EFC92527}"/>
              </a:ext>
            </a:extLst>
          </p:cNvPr>
          <p:cNvSpPr txBox="1"/>
          <p:nvPr/>
        </p:nvSpPr>
        <p:spPr>
          <a:xfrm>
            <a:off x="6197151" y="3764424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Drilling Engineer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EEAB0A-D5B4-4A59-8A63-5CEFED47D03F}"/>
              </a:ext>
            </a:extLst>
          </p:cNvPr>
          <p:cNvCxnSpPr>
            <a:cxnSpLocks/>
            <a:stCxn id="6" idx="6"/>
            <a:endCxn id="16" idx="1"/>
          </p:cNvCxnSpPr>
          <p:nvPr/>
        </p:nvCxnSpPr>
        <p:spPr>
          <a:xfrm flipV="1">
            <a:off x="5368041" y="3995132"/>
            <a:ext cx="368368" cy="197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E08B29F-83FF-470B-BEE7-64F82323C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292" y="5738769"/>
            <a:ext cx="438150" cy="504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63C4EC-D03F-4E4C-A539-CA3191E87CDB}"/>
              </a:ext>
            </a:extLst>
          </p:cNvPr>
          <p:cNvSpPr txBox="1"/>
          <p:nvPr/>
        </p:nvSpPr>
        <p:spPr>
          <a:xfrm>
            <a:off x="6204034" y="5760474"/>
            <a:ext cx="189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Drilling Supervisor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0F2CDF-5094-44CF-A523-282B18F4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159" y="6335575"/>
            <a:ext cx="438150" cy="5048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4170DA-C5BB-4D47-A23B-71AA2515DA30}"/>
              </a:ext>
            </a:extLst>
          </p:cNvPr>
          <p:cNvSpPr txBox="1"/>
          <p:nvPr/>
        </p:nvSpPr>
        <p:spPr>
          <a:xfrm>
            <a:off x="6207901" y="6357280"/>
            <a:ext cx="126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Mud logger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267971-588B-46FE-9D33-49ADF4206DE0}"/>
              </a:ext>
            </a:extLst>
          </p:cNvPr>
          <p:cNvCxnSpPr>
            <a:cxnSpLocks/>
            <a:stCxn id="6" idx="6"/>
            <a:endCxn id="19" idx="1"/>
          </p:cNvCxnSpPr>
          <p:nvPr/>
        </p:nvCxnSpPr>
        <p:spPr>
          <a:xfrm>
            <a:off x="5368041" y="5969971"/>
            <a:ext cx="375251" cy="21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2472B7-575E-4A3A-9A76-2C2AD922F199}"/>
              </a:ext>
            </a:extLst>
          </p:cNvPr>
          <p:cNvCxnSpPr>
            <a:cxnSpLocks/>
            <a:stCxn id="6" idx="6"/>
            <a:endCxn id="21" idx="1"/>
          </p:cNvCxnSpPr>
          <p:nvPr/>
        </p:nvCxnSpPr>
        <p:spPr>
          <a:xfrm>
            <a:off x="5368041" y="5969971"/>
            <a:ext cx="379118" cy="61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C99BFA8-1529-4DC6-B00D-66528FAD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17" y="3286646"/>
            <a:ext cx="342900" cy="3905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9295E0-237F-4B7E-B8DD-1EB138295E42}"/>
              </a:ext>
            </a:extLst>
          </p:cNvPr>
          <p:cNvSpPr txBox="1"/>
          <p:nvPr/>
        </p:nvSpPr>
        <p:spPr>
          <a:xfrm>
            <a:off x="6095999" y="3085903"/>
            <a:ext cx="259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Well path generation Software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B3B2FA-0004-456F-835E-D0480D0CFD57}"/>
              </a:ext>
            </a:extLst>
          </p:cNvPr>
          <p:cNvSpPr/>
          <p:nvPr/>
        </p:nvSpPr>
        <p:spPr>
          <a:xfrm>
            <a:off x="3547985" y="2929269"/>
            <a:ext cx="1564105" cy="970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C39CFE-9C9C-4426-AD58-65B5CDA06C04}"/>
              </a:ext>
            </a:extLst>
          </p:cNvPr>
          <p:cNvSpPr txBox="1"/>
          <p:nvPr/>
        </p:nvSpPr>
        <p:spPr>
          <a:xfrm>
            <a:off x="3674817" y="2929269"/>
            <a:ext cx="124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Convey Planned Well Path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BFDBB67-3D8F-44D0-ACB3-408264F81FA1}"/>
              </a:ext>
            </a:extLst>
          </p:cNvPr>
          <p:cNvCxnSpPr>
            <a:cxnSpLocks/>
            <a:stCxn id="16" idx="1"/>
            <a:endCxn id="27" idx="6"/>
          </p:cNvCxnSpPr>
          <p:nvPr/>
        </p:nvCxnSpPr>
        <p:spPr>
          <a:xfrm flipH="1" flipV="1">
            <a:off x="5112090" y="3414532"/>
            <a:ext cx="624319" cy="58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C4B0E85-22DB-40F6-9615-3207C27A8096}"/>
              </a:ext>
            </a:extLst>
          </p:cNvPr>
          <p:cNvCxnSpPr>
            <a:cxnSpLocks/>
            <a:stCxn id="35" idx="3"/>
            <a:endCxn id="40" idx="2"/>
          </p:cNvCxnSpPr>
          <p:nvPr/>
        </p:nvCxnSpPr>
        <p:spPr>
          <a:xfrm>
            <a:off x="2391315" y="3600187"/>
            <a:ext cx="1241922" cy="961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E8028CE-F7F0-4751-88C5-ADE1D80B77A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01853" y="1261879"/>
            <a:ext cx="2347058" cy="15623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6F87E09-A402-4C4D-B1E7-7F6562608BE5}"/>
              </a:ext>
            </a:extLst>
          </p:cNvPr>
          <p:cNvPicPr/>
          <p:nvPr/>
        </p:nvPicPr>
        <p:blipFill rotWithShape="1">
          <a:blip r:embed="rId6"/>
          <a:srcRect r="39800"/>
          <a:stretch/>
        </p:blipFill>
        <p:spPr>
          <a:xfrm>
            <a:off x="9148911" y="1252726"/>
            <a:ext cx="773949" cy="18095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BB27E7-AFFD-423E-ACAA-C1E49955D65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020388" y="3812621"/>
            <a:ext cx="3903246" cy="21538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C56E70-7809-4B86-8542-EC600CBDE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2011" y="1229073"/>
            <a:ext cx="2170837" cy="185683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7E4AFE-FD9E-44A6-A268-17FD82CE9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65" y="3347774"/>
            <a:ext cx="438150" cy="5048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AF94E75-5FEC-4B8C-BD83-D7FA0407A4B0}"/>
              </a:ext>
            </a:extLst>
          </p:cNvPr>
          <p:cNvSpPr txBox="1"/>
          <p:nvPr/>
        </p:nvSpPr>
        <p:spPr>
          <a:xfrm>
            <a:off x="1500138" y="3742719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Geo-modeler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8282DA9-D5BB-4063-8313-A95D995DA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492" y="3072551"/>
            <a:ext cx="342900" cy="39052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EB58717-53B6-4B46-BA88-CC78274A1ABD}"/>
              </a:ext>
            </a:extLst>
          </p:cNvPr>
          <p:cNvSpPr txBox="1"/>
          <p:nvPr/>
        </p:nvSpPr>
        <p:spPr>
          <a:xfrm>
            <a:off x="378872" y="3075642"/>
            <a:ext cx="257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Earth Modelling Software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2391D8-40B1-41CB-9EE7-6B0989B401A1}"/>
              </a:ext>
            </a:extLst>
          </p:cNvPr>
          <p:cNvCxnSpPr>
            <a:cxnSpLocks/>
            <a:stCxn id="27" idx="2"/>
            <a:endCxn id="35" idx="3"/>
          </p:cNvCxnSpPr>
          <p:nvPr/>
        </p:nvCxnSpPr>
        <p:spPr>
          <a:xfrm flipH="1">
            <a:off x="2391315" y="3414532"/>
            <a:ext cx="1156670" cy="185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570C5230-33BD-45BB-84A7-1D274599085D}"/>
              </a:ext>
            </a:extLst>
          </p:cNvPr>
          <p:cNvSpPr/>
          <p:nvPr/>
        </p:nvSpPr>
        <p:spPr>
          <a:xfrm>
            <a:off x="3633237" y="4076192"/>
            <a:ext cx="1564105" cy="9705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BDF038-99B5-4A7D-8D4B-BA2432F1A37D}"/>
              </a:ext>
            </a:extLst>
          </p:cNvPr>
          <p:cNvSpPr txBox="1"/>
          <p:nvPr/>
        </p:nvSpPr>
        <p:spPr>
          <a:xfrm>
            <a:off x="3777865" y="4067252"/>
            <a:ext cx="1248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Convey TVT uncertainty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37C3971-02A5-40FF-B794-F33E7E5A5AAC}"/>
              </a:ext>
            </a:extLst>
          </p:cNvPr>
          <p:cNvCxnSpPr>
            <a:cxnSpLocks/>
            <a:stCxn id="40" idx="6"/>
            <a:endCxn id="16" idx="1"/>
          </p:cNvCxnSpPr>
          <p:nvPr/>
        </p:nvCxnSpPr>
        <p:spPr>
          <a:xfrm flipV="1">
            <a:off x="5197342" y="3995132"/>
            <a:ext cx="539067" cy="56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6491923-BA86-433B-912A-7DE5960685B0}"/>
              </a:ext>
            </a:extLst>
          </p:cNvPr>
          <p:cNvCxnSpPr>
            <a:cxnSpLocks/>
            <a:stCxn id="40" idx="2"/>
            <a:endCxn id="4" idx="3"/>
          </p:cNvCxnSpPr>
          <p:nvPr/>
        </p:nvCxnSpPr>
        <p:spPr>
          <a:xfrm flipH="1">
            <a:off x="2707559" y="4561455"/>
            <a:ext cx="925678" cy="125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row: Down 43">
            <a:extLst>
              <a:ext uri="{FF2B5EF4-FFF2-40B4-BE49-F238E27FC236}">
                <a16:creationId xmlns:a16="http://schemas.microsoft.com/office/drawing/2014/main" id="{4866588A-E9A2-4AE0-8A9A-F25198EEABA3}"/>
              </a:ext>
            </a:extLst>
          </p:cNvPr>
          <p:cNvSpPr/>
          <p:nvPr/>
        </p:nvSpPr>
        <p:spPr>
          <a:xfrm>
            <a:off x="9895670" y="3299761"/>
            <a:ext cx="152682" cy="405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0C153C26-D527-4B0C-8FA8-DF1320B31635}"/>
              </a:ext>
            </a:extLst>
          </p:cNvPr>
          <p:cNvSpPr/>
          <p:nvPr/>
        </p:nvSpPr>
        <p:spPr>
          <a:xfrm>
            <a:off x="8973472" y="1954957"/>
            <a:ext cx="224590" cy="202531"/>
          </a:xfrm>
          <a:prstGeom prst="plus">
            <a:avLst>
              <a:gd name="adj" fmla="val 36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Cross 45">
            <a:extLst>
              <a:ext uri="{FF2B5EF4-FFF2-40B4-BE49-F238E27FC236}">
                <a16:creationId xmlns:a16="http://schemas.microsoft.com/office/drawing/2014/main" id="{F1A3B66C-7AE0-4529-AB23-70D13E67F421}"/>
              </a:ext>
            </a:extLst>
          </p:cNvPr>
          <p:cNvSpPr/>
          <p:nvPr/>
        </p:nvSpPr>
        <p:spPr>
          <a:xfrm>
            <a:off x="9875494" y="1982420"/>
            <a:ext cx="224590" cy="202531"/>
          </a:xfrm>
          <a:prstGeom prst="plus">
            <a:avLst>
              <a:gd name="adj" fmla="val 36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30FF6F-EADD-4CE6-8743-F9060A36563B}"/>
              </a:ext>
            </a:extLst>
          </p:cNvPr>
          <p:cNvSpPr/>
          <p:nvPr/>
        </p:nvSpPr>
        <p:spPr>
          <a:xfrm>
            <a:off x="1245383" y="3429000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Wellbore #1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279043-8DD5-4789-9A4C-EDC6790C09CE}"/>
              </a:ext>
            </a:extLst>
          </p:cNvPr>
          <p:cNvSpPr/>
          <p:nvPr/>
        </p:nvSpPr>
        <p:spPr>
          <a:xfrm>
            <a:off x="4150508" y="3429000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Trajectory #1</a:t>
            </a:r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239367BF-3AE4-400C-B345-9AA981486DE5}"/>
              </a:ext>
            </a:extLst>
          </p:cNvPr>
          <p:cNvCxnSpPr>
            <a:stCxn id="2" idx="3"/>
            <a:endCxn id="3" idx="1"/>
          </p:cNvCxnSpPr>
          <p:nvPr/>
        </p:nvCxnSpPr>
        <p:spPr>
          <a:xfrm>
            <a:off x="2807483" y="3725545"/>
            <a:ext cx="1343025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F31BD66-AE5B-402D-8A4E-5BC6C4774908}"/>
              </a:ext>
            </a:extLst>
          </p:cNvPr>
          <p:cNvSpPr/>
          <p:nvPr/>
        </p:nvSpPr>
        <p:spPr>
          <a:xfrm>
            <a:off x="4160033" y="4606925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Planned operation #1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5E37342A-A126-4C31-9DEA-2F59A279D784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16200000" flipH="1">
            <a:off x="4643903" y="4309744"/>
            <a:ext cx="584835" cy="9525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6152496-8908-4EC6-828F-CDC4C3810CE2}"/>
              </a:ext>
            </a:extLst>
          </p:cNvPr>
          <p:cNvSpPr txBox="1"/>
          <p:nvPr/>
        </p:nvSpPr>
        <p:spPr>
          <a:xfrm>
            <a:off x="4978849" y="4129841"/>
            <a:ext cx="116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Belongs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91AF3-B252-4E3F-8DB3-8FA054A4DD76}"/>
              </a:ext>
            </a:extLst>
          </p:cNvPr>
          <p:cNvSpPr txBox="1"/>
          <p:nvPr/>
        </p:nvSpPr>
        <p:spPr>
          <a:xfrm>
            <a:off x="3140973" y="3725545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has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24582-20EC-4A14-BFDA-5D4C55D64089}"/>
              </a:ext>
            </a:extLst>
          </p:cNvPr>
          <p:cNvSpPr/>
          <p:nvPr/>
        </p:nvSpPr>
        <p:spPr>
          <a:xfrm>
            <a:off x="3052741" y="2156143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Trajectory #4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786D1885-777E-4C52-996E-211B5D8B983E}"/>
              </a:ext>
            </a:extLst>
          </p:cNvPr>
          <p:cNvCxnSpPr>
            <a:stCxn id="3" idx="0"/>
            <a:endCxn id="9" idx="2"/>
          </p:cNvCxnSpPr>
          <p:nvPr/>
        </p:nvCxnSpPr>
        <p:spPr>
          <a:xfrm rot="16200000" flipV="1">
            <a:off x="4042792" y="2540233"/>
            <a:ext cx="679767" cy="109776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BF6302-163D-4E5B-9C1A-5CEB5E511494}"/>
              </a:ext>
            </a:extLst>
          </p:cNvPr>
          <p:cNvSpPr txBox="1"/>
          <p:nvPr/>
        </p:nvSpPr>
        <p:spPr>
          <a:xfrm>
            <a:off x="2945448" y="2838192"/>
            <a:ext cx="167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lower vertical bound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D4F9DC-5DF5-413F-95D5-21D2B720F51D}"/>
              </a:ext>
            </a:extLst>
          </p:cNvPr>
          <p:cNvSpPr/>
          <p:nvPr/>
        </p:nvSpPr>
        <p:spPr>
          <a:xfrm>
            <a:off x="5105404" y="2149793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Trajectory #5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72C237C-DB49-4DBB-84FF-91F01855FFBC}"/>
              </a:ext>
            </a:extLst>
          </p:cNvPr>
          <p:cNvCxnSpPr>
            <a:cxnSpLocks/>
            <a:stCxn id="3" idx="0"/>
            <a:endCxn id="12" idx="2"/>
          </p:cNvCxnSpPr>
          <p:nvPr/>
        </p:nvCxnSpPr>
        <p:spPr>
          <a:xfrm rot="5400000" flipH="1" flipV="1">
            <a:off x="5065948" y="2608494"/>
            <a:ext cx="686117" cy="95489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013EB4F-F2EF-4D0F-8E29-37D389E45B5B}"/>
              </a:ext>
            </a:extLst>
          </p:cNvPr>
          <p:cNvSpPr txBox="1"/>
          <p:nvPr/>
        </p:nvSpPr>
        <p:spPr>
          <a:xfrm>
            <a:off x="4931557" y="2790030"/>
            <a:ext cx="182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higher vertical bound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048901-83A0-4589-97C5-0B9E4E07D955}"/>
              </a:ext>
            </a:extLst>
          </p:cNvPr>
          <p:cNvSpPr/>
          <p:nvPr/>
        </p:nvSpPr>
        <p:spPr>
          <a:xfrm>
            <a:off x="3945825" y="829312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Confidence factor #1</a:t>
            </a: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BE9B19E-6F38-4157-A271-ED8DA5BFB000}"/>
              </a:ext>
            </a:extLst>
          </p:cNvPr>
          <p:cNvCxnSpPr>
            <a:cxnSpLocks/>
            <a:stCxn id="9" idx="0"/>
            <a:endCxn id="15" idx="2"/>
          </p:cNvCxnSpPr>
          <p:nvPr/>
        </p:nvCxnSpPr>
        <p:spPr>
          <a:xfrm rot="5400000" flipH="1" flipV="1">
            <a:off x="3913463" y="1342731"/>
            <a:ext cx="733741" cy="89308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15AA3175-4AA0-4F4A-9CF9-707078318318}"/>
              </a:ext>
            </a:extLst>
          </p:cNvPr>
          <p:cNvCxnSpPr>
            <a:cxnSpLocks/>
            <a:stCxn id="12" idx="0"/>
            <a:endCxn id="15" idx="2"/>
          </p:cNvCxnSpPr>
          <p:nvPr/>
        </p:nvCxnSpPr>
        <p:spPr>
          <a:xfrm rot="16200000" flipV="1">
            <a:off x="4942970" y="1206308"/>
            <a:ext cx="727391" cy="115957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1773A0-9C5A-49AC-A1F1-8CC097DAB5F3}"/>
              </a:ext>
            </a:extLst>
          </p:cNvPr>
          <p:cNvSpPr txBox="1"/>
          <p:nvPr/>
        </p:nvSpPr>
        <p:spPr>
          <a:xfrm>
            <a:off x="3052741" y="1503462"/>
            <a:ext cx="167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estimated with confidence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D6E172-E858-4FEA-B6A5-0787EBF9D005}"/>
              </a:ext>
            </a:extLst>
          </p:cNvPr>
          <p:cNvSpPr txBox="1"/>
          <p:nvPr/>
        </p:nvSpPr>
        <p:spPr>
          <a:xfrm>
            <a:off x="4726875" y="1496101"/>
            <a:ext cx="167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estimated with confidence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73D96-A8BB-42F2-B694-3ED54E6D00EF}"/>
              </a:ext>
            </a:extLst>
          </p:cNvPr>
          <p:cNvSpPr/>
          <p:nvPr/>
        </p:nvSpPr>
        <p:spPr>
          <a:xfrm>
            <a:off x="9522190" y="2601387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Stratigraphic column #1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8383D45A-131E-410B-9460-15DBA75EAE52}"/>
              </a:ext>
            </a:extLst>
          </p:cNvPr>
          <p:cNvCxnSpPr>
            <a:cxnSpLocks/>
            <a:stCxn id="3" idx="3"/>
            <a:endCxn id="20" idx="1"/>
          </p:cNvCxnSpPr>
          <p:nvPr/>
        </p:nvCxnSpPr>
        <p:spPr>
          <a:xfrm flipV="1">
            <a:off x="5712608" y="2897932"/>
            <a:ext cx="3809582" cy="82761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B2C90ED-507D-49A1-8565-41003BEA111D}"/>
              </a:ext>
            </a:extLst>
          </p:cNvPr>
          <p:cNvSpPr txBox="1"/>
          <p:nvPr/>
        </p:nvSpPr>
        <p:spPr>
          <a:xfrm>
            <a:off x="8685123" y="984360"/>
            <a:ext cx="167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estimated with confidence</a:t>
            </a: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8CC7D51-6B89-4655-8A0A-6E0D98B10F9A}"/>
              </a:ext>
            </a:extLst>
          </p:cNvPr>
          <p:cNvCxnSpPr>
            <a:cxnSpLocks/>
            <a:stCxn id="20" idx="0"/>
            <a:endCxn id="15" idx="3"/>
          </p:cNvCxnSpPr>
          <p:nvPr/>
        </p:nvCxnSpPr>
        <p:spPr>
          <a:xfrm rot="16200000" flipV="1">
            <a:off x="7167818" y="-534036"/>
            <a:ext cx="1475530" cy="47953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CABD310-ECEC-4A82-B342-B06920AEEBA0}"/>
              </a:ext>
            </a:extLst>
          </p:cNvPr>
          <p:cNvSpPr/>
          <p:nvPr/>
        </p:nvSpPr>
        <p:spPr>
          <a:xfrm>
            <a:off x="9515840" y="4309853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Depth Stack #1</a:t>
            </a: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E968673-133A-4F37-8F5F-4676365AAA1B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 rot="5400000">
            <a:off x="9742377" y="3748990"/>
            <a:ext cx="1115376" cy="63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5F1A445-7D41-4A92-86A4-F66AC770443C}"/>
              </a:ext>
            </a:extLst>
          </p:cNvPr>
          <p:cNvSpPr txBox="1"/>
          <p:nvPr/>
        </p:nvSpPr>
        <p:spPr>
          <a:xfrm>
            <a:off x="8250576" y="4895124"/>
            <a:ext cx="1674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estimated from geological stack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74AA89-FF00-4B6F-B091-B3B0AF1CAEEB}"/>
              </a:ext>
            </a:extLst>
          </p:cNvPr>
          <p:cNvSpPr txBox="1"/>
          <p:nvPr/>
        </p:nvSpPr>
        <p:spPr>
          <a:xfrm>
            <a:off x="6122674" y="3377432"/>
            <a:ext cx="101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A1BAA1-6955-4245-8299-3C03B04F5440}"/>
              </a:ext>
            </a:extLst>
          </p:cNvPr>
          <p:cNvSpPr/>
          <p:nvPr/>
        </p:nvSpPr>
        <p:spPr>
          <a:xfrm>
            <a:off x="6929771" y="4302034"/>
            <a:ext cx="1562100" cy="593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Geo-pressure prognosis #1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76ED04DB-4981-4036-8918-74B13E112B57}"/>
              </a:ext>
            </a:extLst>
          </p:cNvPr>
          <p:cNvCxnSpPr>
            <a:cxnSpLocks/>
            <a:stCxn id="28" idx="3"/>
            <a:endCxn id="24" idx="1"/>
          </p:cNvCxnSpPr>
          <p:nvPr/>
        </p:nvCxnSpPr>
        <p:spPr>
          <a:xfrm>
            <a:off x="8491871" y="4598579"/>
            <a:ext cx="1023969" cy="78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744F4F6-DC7E-4ECF-9C74-726E036ADA9C}"/>
              </a:ext>
            </a:extLst>
          </p:cNvPr>
          <p:cNvCxnSpPr>
            <a:cxnSpLocks/>
            <a:stCxn id="3" idx="3"/>
            <a:endCxn id="28" idx="1"/>
          </p:cNvCxnSpPr>
          <p:nvPr/>
        </p:nvCxnSpPr>
        <p:spPr>
          <a:xfrm>
            <a:off x="5712608" y="3725545"/>
            <a:ext cx="1217163" cy="8730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A61894E-8AB9-412B-83AB-6BBBF99B70B2}"/>
              </a:ext>
            </a:extLst>
          </p:cNvPr>
          <p:cNvSpPr txBox="1"/>
          <p:nvPr/>
        </p:nvSpPr>
        <p:spPr>
          <a:xfrm>
            <a:off x="6114567" y="3966394"/>
            <a:ext cx="101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a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20910653-B953-4878-BCAF-254366527A28}"/>
              </a:ext>
            </a:extLst>
          </p:cNvPr>
          <p:cNvCxnSpPr>
            <a:cxnSpLocks/>
            <a:stCxn id="28" idx="0"/>
            <a:endCxn id="15" idx="3"/>
          </p:cNvCxnSpPr>
          <p:nvPr/>
        </p:nvCxnSpPr>
        <p:spPr>
          <a:xfrm rot="16200000" flipV="1">
            <a:off x="5021285" y="1612498"/>
            <a:ext cx="3176177" cy="220289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728C0A-D61F-4059-B988-CBC8F504C398}"/>
              </a:ext>
            </a:extLst>
          </p:cNvPr>
          <p:cNvSpPr txBox="1"/>
          <p:nvPr/>
        </p:nvSpPr>
        <p:spPr>
          <a:xfrm>
            <a:off x="7617399" y="3479919"/>
            <a:ext cx="167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estimated with confidence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186D64-B820-4B23-8114-012F4521A639}"/>
              </a:ext>
            </a:extLst>
          </p:cNvPr>
          <p:cNvSpPr txBox="1"/>
          <p:nvPr/>
        </p:nvSpPr>
        <p:spPr>
          <a:xfrm>
            <a:off x="10359257" y="3285099"/>
            <a:ext cx="1674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 estimated from geological stack</a:t>
            </a:r>
          </a:p>
        </p:txBody>
      </p:sp>
    </p:spTree>
    <p:extLst>
      <p:ext uri="{BB962C8B-B14F-4D97-AF65-F5344CB8AC3E}">
        <p14:creationId xmlns:p14="http://schemas.microsoft.com/office/powerpoint/2010/main" val="89237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1146</Words>
  <Application>Microsoft Office PowerPoint</Application>
  <PresentationFormat>Widescreen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Drilling Data Quality &amp; Uncertainty</vt:lpstr>
      <vt:lpstr>SPE DDQUD sub-committee</vt:lpstr>
      <vt:lpstr>User story</vt:lpstr>
      <vt:lpstr>Searching for «low hanging fruits»</vt:lpstr>
      <vt:lpstr>Use Cases</vt:lpstr>
      <vt:lpstr>User Story #20 </vt:lpstr>
      <vt:lpstr>Semantic Graph to describe relations between data</vt:lpstr>
      <vt:lpstr>User story #20, Use case #3 “Geo-mechanician convey  prognosed geo-pressures with uncertainty”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Drilling Data Quality &amp; Uncertainty</dc:title>
  <dc:creator>Eric Cayeux</dc:creator>
  <cp:lastModifiedBy>Eric Cayeux</cp:lastModifiedBy>
  <cp:revision>84</cp:revision>
  <dcterms:created xsi:type="dcterms:W3CDTF">2021-01-06T08:07:38Z</dcterms:created>
  <dcterms:modified xsi:type="dcterms:W3CDTF">2021-03-17T15:01:24Z</dcterms:modified>
</cp:coreProperties>
</file>