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829" r:id="rId2"/>
  </p:sldMasterIdLst>
  <p:notesMasterIdLst>
    <p:notesMasterId r:id="rId18"/>
  </p:notesMasterIdLst>
  <p:handoutMasterIdLst>
    <p:handoutMasterId r:id="rId19"/>
  </p:handoutMasterIdLst>
  <p:sldIdLst>
    <p:sldId id="261" r:id="rId3"/>
    <p:sldId id="262" r:id="rId4"/>
    <p:sldId id="258" r:id="rId5"/>
    <p:sldId id="277" r:id="rId6"/>
    <p:sldId id="289" r:id="rId7"/>
    <p:sldId id="283" r:id="rId8"/>
    <p:sldId id="281" r:id="rId9"/>
    <p:sldId id="284" r:id="rId10"/>
    <p:sldId id="271" r:id="rId11"/>
    <p:sldId id="263" r:id="rId12"/>
    <p:sldId id="264" r:id="rId13"/>
    <p:sldId id="290" r:id="rId14"/>
    <p:sldId id="291" r:id="rId15"/>
    <p:sldId id="267" r:id="rId16"/>
    <p:sldId id="285" r:id="rId17"/>
  </p:sldIdLst>
  <p:sldSz cx="9144000" cy="5143500" type="screen16x9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8D7"/>
    <a:srgbClr val="1A4377"/>
    <a:srgbClr val="1A1177"/>
    <a:srgbClr val="153776"/>
    <a:srgbClr val="7EBA31"/>
    <a:srgbClr val="1F5026"/>
    <a:srgbClr val="E5A420"/>
    <a:srgbClr val="1B1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479" autoAdjust="0"/>
  </p:normalViewPr>
  <p:slideViewPr>
    <p:cSldViewPr>
      <p:cViewPr varScale="1">
        <p:scale>
          <a:sx n="107" d="100"/>
          <a:sy n="107" d="100"/>
        </p:scale>
        <p:origin x="87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896" y="-10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B2E4557-4DDD-4D24-89A8-8572F778A838}" type="datetimeFigureOut">
              <a:rPr lang="en-US" altLang="en-US"/>
              <a:pPr>
                <a:defRPr/>
              </a:pPr>
              <a:t>4/14/2021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FB8446-70B1-4642-94C3-FE57E70D8B82}" type="slidenum">
              <a:rPr lang="en-US" altLang="en-US"/>
              <a:pPr>
                <a:defRPr/>
              </a:pPr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245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DB2C55-380E-4959-BA7C-E2D07B325C16}" type="datetimeFigureOut">
              <a:rPr lang="en-US" altLang="en-US"/>
              <a:pPr>
                <a:defRPr/>
              </a:pPr>
              <a:t>4/14/2021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69F2DE-BA09-42CB-BAE6-B882216B7DFB}" type="slidenum">
              <a:rPr lang="en-US" altLang="en-US"/>
              <a:pPr>
                <a:defRPr/>
              </a:pPr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808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973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00149"/>
            <a:ext cx="6858000" cy="1828801"/>
          </a:xfrm>
        </p:spPr>
        <p:txBody>
          <a:bodyPr anchor="b"/>
          <a:lstStyle>
            <a:lvl1pPr algn="ctr">
              <a:defRPr sz="48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05150"/>
            <a:ext cx="6858000" cy="838200"/>
          </a:xfrm>
        </p:spPr>
        <p:txBody>
          <a:bodyPr/>
          <a:lstStyle>
            <a:lvl1pPr marL="0" indent="0" algn="ctr">
              <a:buNone/>
              <a:defRPr sz="2400">
                <a:latin typeface="Helvetica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12778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88" y="971550"/>
            <a:ext cx="5643912" cy="623887"/>
          </a:xfrm>
        </p:spPr>
        <p:txBody>
          <a:bodyPr anchor="b"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1733550"/>
            <a:ext cx="4629150" cy="3048000"/>
          </a:xfrm>
        </p:spPr>
        <p:txBody>
          <a:bodyPr/>
          <a:lstStyle>
            <a:lvl1pPr>
              <a:defRPr sz="3200">
                <a:latin typeface="Helvetica Light"/>
              </a:defRPr>
            </a:lvl1pPr>
            <a:lvl2pPr>
              <a:defRPr sz="2800">
                <a:latin typeface="Helvetica Light"/>
              </a:defRPr>
            </a:lvl2pPr>
            <a:lvl3pPr>
              <a:defRPr sz="2400">
                <a:latin typeface="Helvetica Light"/>
              </a:defRPr>
            </a:lvl3pPr>
            <a:lvl4pPr>
              <a:defRPr sz="2000">
                <a:latin typeface="Helvetica Light"/>
              </a:defRPr>
            </a:lvl4pPr>
            <a:lvl5pPr>
              <a:defRPr sz="2000">
                <a:latin typeface="Helvetica Ligh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88" y="1733550"/>
            <a:ext cx="3432525" cy="3048000"/>
          </a:xfrm>
        </p:spPr>
        <p:txBody>
          <a:bodyPr/>
          <a:lstStyle>
            <a:lvl1pPr marL="0" indent="0">
              <a:buNone/>
              <a:defRPr sz="1600">
                <a:latin typeface="Helvetica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66035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88" y="971550"/>
            <a:ext cx="6634512" cy="700087"/>
          </a:xfrm>
        </p:spPr>
        <p:txBody>
          <a:bodyPr anchor="b"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33800" y="1885950"/>
            <a:ext cx="4783138" cy="28956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Helvetica Ligh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88" y="1885950"/>
            <a:ext cx="3432525" cy="2895600"/>
          </a:xfrm>
        </p:spPr>
        <p:txBody>
          <a:bodyPr/>
          <a:lstStyle>
            <a:lvl1pPr marL="0" indent="0">
              <a:buNone/>
              <a:defRPr sz="1600">
                <a:latin typeface="Helvetica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96300" y="4781550"/>
            <a:ext cx="4953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888D7"/>
                </a:solidFill>
                <a:latin typeface="Helvetica Light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57356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287" y="1200150"/>
            <a:ext cx="8470933" cy="3169381"/>
          </a:xfrm>
        </p:spPr>
        <p:txBody>
          <a:bodyPr vert="eaVert"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4087941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200151"/>
            <a:ext cx="1971675" cy="3124200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00151"/>
            <a:ext cx="5762625" cy="3124200"/>
          </a:xfrm>
        </p:spPr>
        <p:txBody>
          <a:bodyPr vert="eaVert"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54098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35512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49867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756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140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55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879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69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661633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293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212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43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698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920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00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17733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33513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882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4806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638" y="1786246"/>
            <a:ext cx="4348162" cy="2878137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619" y="1786245"/>
            <a:ext cx="4419600" cy="2878137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65276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2189"/>
            <a:ext cx="6553200" cy="665162"/>
          </a:xfrm>
        </p:spPr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88" y="1809751"/>
            <a:ext cx="4351687" cy="609599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88" y="2419350"/>
            <a:ext cx="4351687" cy="2362200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804987"/>
            <a:ext cx="3887788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419350"/>
            <a:ext cx="3887788" cy="2362200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7966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496300" y="4781550"/>
            <a:ext cx="4953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888D7"/>
                </a:solidFill>
                <a:latin typeface="Helvetica Light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79685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96300" y="4781550"/>
            <a:ext cx="495300" cy="274638"/>
          </a:xfrm>
        </p:spPr>
        <p:txBody>
          <a:bodyPr/>
          <a:lstStyle>
            <a:lvl1pPr>
              <a:defRPr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423634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824962" y="-13055"/>
            <a:ext cx="2319037" cy="894165"/>
          </a:xfrm>
          <a:prstGeom prst="rect">
            <a:avLst/>
          </a:prstGeom>
          <a:solidFill>
            <a:srgbClr val="1A4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-4763" y="-14240"/>
            <a:ext cx="6829725" cy="895350"/>
          </a:xfrm>
          <a:prstGeom prst="rect">
            <a:avLst/>
          </a:prstGeom>
          <a:solidFill>
            <a:srgbClr val="488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7638" y="978516"/>
            <a:ext cx="88439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7638" y="1752838"/>
            <a:ext cx="8843962" cy="29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9" name="TextBox 11"/>
          <p:cNvSpPr txBox="1">
            <a:spLocks noChangeArrowheads="1"/>
          </p:cNvSpPr>
          <p:nvPr userDrawn="1"/>
        </p:nvSpPr>
        <p:spPr bwMode="auto">
          <a:xfrm>
            <a:off x="138539" y="201302"/>
            <a:ext cx="13854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53rd General Meeting</a:t>
            </a:r>
            <a:r>
              <a:rPr lang="en-US" altLang="en-US" sz="900" b="1" baseline="0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14 &amp; 15 of April 2021</a:t>
            </a:r>
            <a:r>
              <a:rPr lang="en-US" altLang="en-US" sz="900" b="1" baseline="0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Virtual Conference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52" y="4789109"/>
            <a:ext cx="5730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fld id="{E9652245-3D20-4FE0-B62E-46CFCAB1E9D9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19740" y="55851"/>
            <a:ext cx="4309482" cy="798733"/>
            <a:chOff x="2019740" y="12972"/>
            <a:chExt cx="4309482" cy="798733"/>
          </a:xfrm>
        </p:grpSpPr>
        <p:pic>
          <p:nvPicPr>
            <p:cNvPr id="1031" name="Picture 13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9270" y="12972"/>
              <a:ext cx="930423" cy="53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TextBox 14"/>
            <p:cNvSpPr txBox="1">
              <a:spLocks noChangeArrowheads="1"/>
            </p:cNvSpPr>
            <p:nvPr userDrawn="1"/>
          </p:nvSpPr>
          <p:spPr bwMode="auto">
            <a:xfrm>
              <a:off x="2019740" y="535480"/>
              <a:ext cx="430948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200" b="1" dirty="0">
                  <a:solidFill>
                    <a:schemeClr val="bg1"/>
                  </a:solidFill>
                  <a:latin typeface="Helvetica Light"/>
                </a:rPr>
                <a:t>Wellbore Positioning Technical Section</a:t>
              </a: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6866552" y="76868"/>
            <a:ext cx="2277448" cy="756698"/>
            <a:chOff x="7423304" y="140766"/>
            <a:chExt cx="1720696" cy="571713"/>
          </a:xfrm>
        </p:grpSpPr>
        <p:pic>
          <p:nvPicPr>
            <p:cNvPr id="1033" name="Picture 15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69047" y="140766"/>
              <a:ext cx="1229209" cy="29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 userDrawn="1"/>
          </p:nvSpPr>
          <p:spPr>
            <a:xfrm>
              <a:off x="7423304" y="433435"/>
              <a:ext cx="1720696" cy="279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The Industry Steering Committee on Wellbore Survey Accuracy (ISCWSA)</a:t>
              </a:r>
            </a:p>
          </p:txBody>
        </p:sp>
      </p:grp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rgbClr val="4888D7"/>
                </a:solidFill>
                <a:latin typeface="Helvetica Light"/>
              </a:defRPr>
            </a:lvl1pPr>
          </a:lstStyle>
          <a:p>
            <a:pPr>
              <a:defRPr/>
            </a:pPr>
            <a:r>
              <a:rPr lang="en-US" dirty="0"/>
              <a:t>Title of slide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4888D7"/>
          </a:solidFill>
          <a:latin typeface="Helvetica Ligh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Ligh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Ligh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Ligh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 Ligh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Helvetica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DF677-6383-43B2-92A3-222046D84B0C}" type="datetimeFigureOut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0CDA2-838E-4283-A203-5DFE064C2184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20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71600" y="1275606"/>
            <a:ext cx="6858000" cy="18001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/>
              <a:t>Separation Factor – Where are We?</a:t>
            </a:r>
            <a:br>
              <a:rPr lang="en-US" sz="4400" dirty="0"/>
            </a:br>
            <a:r>
              <a:rPr lang="en-US" sz="2400" b="0" dirty="0"/>
              <a:t>(A supplement to SPE-200475-PA)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79512" y="3847356"/>
            <a:ext cx="6120680" cy="1296144"/>
          </a:xfrm>
        </p:spPr>
        <p:txBody>
          <a:bodyPr/>
          <a:lstStyle/>
          <a:p>
            <a:pPr algn="l"/>
            <a:r>
              <a:rPr lang="nb-NO" sz="1800" dirty="0"/>
              <a:t>Harry Wilson, Baker Hughes  </a:t>
            </a:r>
          </a:p>
          <a:p>
            <a:pPr algn="l"/>
            <a:r>
              <a:rPr lang="nb-NO" sz="1800" dirty="0"/>
              <a:t>Jon Bang, Gyrodata</a:t>
            </a:r>
          </a:p>
          <a:p>
            <a:pPr algn="l"/>
            <a:r>
              <a:rPr lang="nb-NO" sz="1800" dirty="0"/>
              <a:t>Erik Nyrnes, Equinor ASA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2"/>
    </mc:Choice>
    <mc:Fallback xmlns="">
      <p:transition spd="slow" advTm="37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Separation Factor: </a:t>
            </a:r>
            <a:r>
              <a:rPr lang="nb-NO" dirty="0">
                <a:solidFill>
                  <a:schemeClr val="tx1"/>
                </a:solidFill>
              </a:rPr>
              <a:t>Evaluation of Options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8889" y="1595419"/>
            <a:ext cx="8841111" cy="29525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SPE-200475-PA evaluated all commonly used methods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Supports the SPE WPTS rule as the currently most correct</a:t>
            </a:r>
          </a:p>
          <a:p>
            <a:pPr>
              <a:lnSpc>
                <a:spcPct val="160000"/>
              </a:lnSpc>
            </a:pPr>
            <a:r>
              <a:rPr lang="en-GB" sz="1800" dirty="0"/>
              <a:t>Also identifies shortcomings in the overall methodology</a:t>
            </a:r>
          </a:p>
          <a:p>
            <a:pPr lvl="1">
              <a:lnSpc>
                <a:spcPct val="110000"/>
              </a:lnSpc>
            </a:pPr>
            <a:r>
              <a:rPr lang="nb-NO" dirty="0"/>
              <a:t>Point selection method: unsolved</a:t>
            </a:r>
          </a:p>
          <a:p>
            <a:pPr lvl="1">
              <a:lnSpc>
                <a:spcPct val="110000"/>
              </a:lnSpc>
            </a:pPr>
            <a:r>
              <a:rPr lang="nb-NO" dirty="0"/>
              <a:t>Incorporation of wellbore direction info: unsolved</a:t>
            </a:r>
          </a:p>
          <a:p>
            <a:pPr>
              <a:lnSpc>
                <a:spcPct val="110000"/>
              </a:lnSpc>
            </a:pPr>
            <a:r>
              <a:rPr lang="nb-NO" sz="1800" b="1" dirty="0"/>
              <a:t>An improved SF will still relate to unintentional crossing, not just </a:t>
            </a:r>
            <a:r>
              <a:rPr lang="en-GB" sz="1800" b="1" dirty="0"/>
              <a:t>direct hit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dirty="0"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b="0" dirty="0"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4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39"/>
    </mc:Choice>
    <mc:Fallback xmlns="">
      <p:transition spd="slow" advTm="4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Separation Factor: </a:t>
            </a:r>
            <a:r>
              <a:rPr lang="nb-NO" dirty="0">
                <a:solidFill>
                  <a:schemeClr val="tx1"/>
                </a:solidFill>
              </a:rPr>
              <a:t>Current Best Formula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dirty="0"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b="0" dirty="0"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51521" y="1851670"/>
            <a:ext cx="8784976" cy="28803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nb-NO" dirty="0"/>
              <a:t>SPE-187073-PA: </a:t>
            </a:r>
          </a:p>
          <a:p>
            <a:pPr>
              <a:lnSpc>
                <a:spcPct val="150000"/>
              </a:lnSpc>
            </a:pPr>
            <a:endParaRPr lang="nb-NO" dirty="0"/>
          </a:p>
          <a:p>
            <a:pPr lvl="1">
              <a:lnSpc>
                <a:spcPct val="150000"/>
              </a:lnSpc>
            </a:pPr>
            <a:r>
              <a:rPr lang="nb-NO" dirty="0"/>
              <a:t>For verification, and derivation of </a:t>
            </a:r>
            <a:r>
              <a:rPr lang="nb-NO" i="1" dirty="0">
                <a:latin typeface="Symbol" panose="05050102010706020507" pitchFamily="18" charset="2"/>
              </a:rPr>
              <a:t>s</a:t>
            </a:r>
            <a:r>
              <a:rPr lang="nb-NO" i="1" baseline="-25000" dirty="0"/>
              <a:t>s</a:t>
            </a:r>
            <a:r>
              <a:rPr lang="nb-NO" dirty="0"/>
              <a:t> from statistical principles, see SPE-200475-PA</a:t>
            </a:r>
          </a:p>
          <a:p>
            <a:pPr>
              <a:lnSpc>
                <a:spcPct val="150000"/>
              </a:lnSpc>
            </a:pPr>
            <a:r>
              <a:rPr lang="nb-NO" dirty="0"/>
              <a:t>All other approaches may be optimistic, pessimistic, or both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This is not evident from the results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Discrepancies may be large/significant</a:t>
            </a:r>
          </a:p>
          <a:p>
            <a:pPr lvl="1">
              <a:lnSpc>
                <a:spcPct val="150000"/>
              </a:lnSpc>
            </a:pPr>
            <a:endParaRPr lang="nb-NO" dirty="0"/>
          </a:p>
        </p:txBody>
      </p:sp>
      <p:pic>
        <p:nvPicPr>
          <p:cNvPr id="7" name="Picture 2" descr="C:\Users\wilsharf\AppData\Local\Temp\HS8ClipImage_605cb3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97797"/>
            <a:ext cx="295446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5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7"/>
    </mc:Choice>
    <mc:Fallback xmlns="">
      <p:transition spd="slow" advTm="3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Separation Factor: </a:t>
            </a:r>
            <a:r>
              <a:rPr lang="nb-NO" dirty="0">
                <a:solidFill>
                  <a:schemeClr val="tx1"/>
                </a:solidFill>
              </a:rPr>
              <a:t>Non-intuitive results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888D7"/>
                </a:solidFill>
                <a:effectLst/>
                <a:uLnTx/>
                <a:uFillTx/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4888D7"/>
              </a:solidFill>
              <a:effectLst/>
              <a:uLnTx/>
              <a:uFillTx/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FB4E93-63FC-4FFD-B52C-253616F8319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888D7"/>
                </a:solidFill>
                <a:effectLst/>
                <a:uLnTx/>
                <a:uFillTx/>
                <a:latin typeface="Helvetica Light"/>
                <a:ea typeface="MS PGothic" panose="020B0600070205080204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888D7"/>
              </a:solidFill>
              <a:effectLst/>
              <a:uLnTx/>
              <a:uFillTx/>
              <a:latin typeface="Helvetica Light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t="42601" r="18585" b="13713"/>
          <a:stretch/>
        </p:blipFill>
        <p:spPr>
          <a:xfrm>
            <a:off x="21553" y="1563638"/>
            <a:ext cx="4622455" cy="278036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13383" y="2643758"/>
            <a:ext cx="427116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Red curve is correct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Blue curve uses incorrect SF formula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Blue curve is too optimistic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The inverse of the SF curve relates to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crossing probability, not direct hit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638" y="2855982"/>
            <a:ext cx="479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447" y="4388511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Illustration: SPE-200475-PA</a:t>
            </a:r>
            <a:endParaRPr lang="en-GB" sz="16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1"/>
    </mc:Choice>
    <mc:Fallback xmlns="">
      <p:transition spd="slow" advTm="5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15719" r="17617" b="20542"/>
          <a:stretch/>
        </p:blipFill>
        <p:spPr>
          <a:xfrm>
            <a:off x="828071" y="1480462"/>
            <a:ext cx="2280053" cy="36630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Separation Factor: </a:t>
            </a:r>
            <a:r>
              <a:rPr lang="nb-NO" dirty="0">
                <a:solidFill>
                  <a:schemeClr val="tx1"/>
                </a:solidFill>
              </a:rPr>
              <a:t>Non-intuitive results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888D7"/>
                </a:solidFill>
                <a:effectLst/>
                <a:uLnTx/>
                <a:uFillTx/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4888D7"/>
              </a:solidFill>
              <a:effectLst/>
              <a:uLnTx/>
              <a:uFillTx/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FB4E93-63FC-4FFD-B52C-253616F8319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888D7"/>
                </a:solidFill>
                <a:effectLst/>
                <a:uLnTx/>
                <a:uFillTx/>
                <a:latin typeface="Helvetica Light"/>
                <a:ea typeface="MS PGothic" panose="020B0600070205080204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888D7"/>
              </a:solidFill>
              <a:effectLst/>
              <a:uLnTx/>
              <a:uFillTx/>
              <a:latin typeface="Helvetica Light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059832" y="2709128"/>
            <a:ext cx="5904656" cy="1500864"/>
          </a:xfrm>
        </p:spPr>
        <p:txBody>
          <a:bodyPr>
            <a:normAutofit/>
          </a:bodyPr>
          <a:lstStyle/>
          <a:p>
            <a:r>
              <a:rPr lang="nb-NO" sz="2400" dirty="0"/>
              <a:t>Red curve is correct</a:t>
            </a:r>
          </a:p>
          <a:p>
            <a:pPr lvl="1"/>
            <a:r>
              <a:rPr lang="nb-NO" sz="2000" dirty="0"/>
              <a:t>Black curve applies deficient point selection</a:t>
            </a:r>
          </a:p>
          <a:p>
            <a:pPr lvl="1"/>
            <a:r>
              <a:rPr lang="nb-NO" sz="2000" dirty="0"/>
              <a:t>Black curve is too optimistic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8315" y="1768238"/>
            <a:ext cx="479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8124" y="4313060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Illustration: SPE-200475-PA</a:t>
            </a:r>
            <a:endParaRPr lang="en-GB" sz="1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8"/>
    </mc:Choice>
    <mc:Fallback xmlns="">
      <p:transition spd="slow" advTm="6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Separation Factor: </a:t>
            </a:r>
            <a:r>
              <a:rPr lang="nb-NO" dirty="0">
                <a:solidFill>
                  <a:schemeClr val="tx1"/>
                </a:solidFill>
              </a:rPr>
              <a:t>Conclusions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0038" y="1563638"/>
            <a:ext cx="8843962" cy="30963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1800" dirty="0"/>
              <a:t>We must fully understand our SF rules, and not rely on undocumented practice or claims, or intuition</a:t>
            </a:r>
          </a:p>
          <a:p>
            <a:pPr>
              <a:lnSpc>
                <a:spcPct val="100000"/>
              </a:lnSpc>
            </a:pPr>
            <a:r>
              <a:rPr lang="nb-NO" sz="1800" dirty="0"/>
              <a:t>SF formulas of the form D/</a:t>
            </a:r>
            <a:r>
              <a:rPr lang="nb-NO" sz="1800" i="1" dirty="0"/>
              <a:t>k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nb-NO" sz="1800" baseline="-25000" dirty="0"/>
              <a:t>D</a:t>
            </a:r>
            <a:r>
              <a:rPr lang="nb-NO" sz="1800" dirty="0"/>
              <a:t> all relate to </a:t>
            </a:r>
            <a:r>
              <a:rPr lang="nb-NO" sz="1800" b="1" dirty="0"/>
              <a:t>unintentional crossing, not direct hit</a:t>
            </a:r>
          </a:p>
          <a:p>
            <a:pPr>
              <a:lnSpc>
                <a:spcPct val="100000"/>
              </a:lnSpc>
            </a:pPr>
            <a:r>
              <a:rPr lang="nb-NO" sz="1800" dirty="0"/>
              <a:t>The SPE WPTS rule (SPE-187073-PA) applies the currently best formula, but is still flawed</a:t>
            </a:r>
          </a:p>
          <a:p>
            <a:pPr>
              <a:lnSpc>
                <a:spcPct val="100000"/>
              </a:lnSpc>
            </a:pPr>
            <a:r>
              <a:rPr lang="nb-NO" sz="1800" dirty="0"/>
              <a:t>Its weaknesses are common to all SF formulas; some are near to a solution, some are not</a:t>
            </a:r>
            <a:endParaRPr lang="nb-NO" sz="18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nb-NO" sz="1800" b="1" dirty="0"/>
              <a:t>The ISCWSA must achieve a common understanding of the current status, then work to solve the remaining challenges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dirty="0"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b="0" dirty="0"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8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14"/>
    </mc:Choice>
    <mc:Fallback xmlns="">
      <p:transition spd="slow" advTm="8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0038" y="1563638"/>
            <a:ext cx="8843962" cy="309634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endParaRPr lang="nb-NO" sz="3600" b="1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nb-NO" sz="3600" b="1" dirty="0"/>
              <a:t>Thank you. 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dirty="0"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b="0" dirty="0"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6"/>
    </mc:Choice>
    <mc:Fallback xmlns="">
      <p:transition spd="slow" advTm="6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Separation Factor: </a:t>
            </a:r>
            <a:r>
              <a:rPr lang="nb-NO" dirty="0">
                <a:solidFill>
                  <a:schemeClr val="tx1"/>
                </a:solidFill>
              </a:rPr>
              <a:t>Contents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5056" y="1798249"/>
            <a:ext cx="8606544" cy="29188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Current Status - SF type Anti-Collision Rules</a:t>
            </a:r>
          </a:p>
          <a:p>
            <a:pPr lvl="1">
              <a:lnSpc>
                <a:spcPct val="100000"/>
              </a:lnSpc>
            </a:pPr>
            <a:r>
              <a:rPr lang="nb-NO" dirty="0"/>
              <a:t>Lack of standardization, and widespread misunderstanding</a:t>
            </a:r>
          </a:p>
          <a:p>
            <a:pPr>
              <a:lnSpc>
                <a:spcPct val="100000"/>
              </a:lnSpc>
            </a:pPr>
            <a:r>
              <a:rPr lang="nb-NO" dirty="0"/>
              <a:t>Most correct SF formula</a:t>
            </a:r>
          </a:p>
          <a:p>
            <a:pPr lvl="1">
              <a:lnSpc>
                <a:spcPct val="100000"/>
              </a:lnSpc>
            </a:pPr>
            <a:r>
              <a:rPr lang="nb-NO" dirty="0"/>
              <a:t>No method is perfect</a:t>
            </a:r>
          </a:p>
          <a:p>
            <a:pPr>
              <a:lnSpc>
                <a:spcPct val="100000"/>
              </a:lnSpc>
            </a:pPr>
            <a:r>
              <a:rPr lang="nb-NO" dirty="0"/>
              <a:t>Direct Hit vs Unintentional Crossing</a:t>
            </a:r>
          </a:p>
          <a:p>
            <a:pPr lvl="1">
              <a:lnSpc>
                <a:spcPct val="100000"/>
              </a:lnSpc>
            </a:pPr>
            <a:r>
              <a:rPr lang="nb-NO" dirty="0"/>
              <a:t>Probability volumes</a:t>
            </a:r>
          </a:p>
          <a:p>
            <a:pPr>
              <a:lnSpc>
                <a:spcPct val="150000"/>
              </a:lnSpc>
            </a:pPr>
            <a:r>
              <a:rPr lang="nb-NO" dirty="0"/>
              <a:t>Conclusions</a:t>
            </a:r>
          </a:p>
          <a:p>
            <a:pPr>
              <a:lnSpc>
                <a:spcPct val="150000"/>
              </a:lnSpc>
            </a:pPr>
            <a:endParaRPr lang="nb-NO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dirty="0"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b="0" dirty="0"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43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7"/>
    </mc:Choice>
    <mc:Fallback xmlns="">
      <p:transition spd="slow" advTm="3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Separation Factor: </a:t>
            </a:r>
            <a:r>
              <a:rPr lang="nb-NO" dirty="0">
                <a:solidFill>
                  <a:schemeClr val="tx1"/>
                </a:solidFill>
              </a:rPr>
              <a:t>What is it?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b-NO" dirty="0"/>
              <a:t>Most widely used criterion for managing well separation</a:t>
            </a:r>
          </a:p>
          <a:p>
            <a:pPr>
              <a:lnSpc>
                <a:spcPct val="150000"/>
              </a:lnSpc>
            </a:pPr>
            <a:r>
              <a:rPr lang="nb-NO" dirty="0"/>
              <a:t>Basic form:  SF = D/</a:t>
            </a:r>
            <a:r>
              <a:rPr lang="nb-NO" i="1" dirty="0"/>
              <a:t>k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nb-NO" baseline="-25000" dirty="0"/>
              <a:t>s</a:t>
            </a:r>
            <a:endParaRPr lang="nb-NO" dirty="0"/>
          </a:p>
          <a:p>
            <a:pPr>
              <a:lnSpc>
                <a:spcPct val="150000"/>
              </a:lnSpc>
            </a:pPr>
            <a:r>
              <a:rPr lang="nb-NO" dirty="0"/>
              <a:t>Limit value SF</a:t>
            </a:r>
            <a:r>
              <a:rPr lang="nb-NO" baseline="-25000" dirty="0"/>
              <a:t>crit </a:t>
            </a:r>
            <a:r>
              <a:rPr lang="nb-NO" dirty="0"/>
              <a:t>sets an assumed safe distance between wells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SF</a:t>
            </a:r>
            <a:r>
              <a:rPr lang="nb-NO" baseline="-25000" dirty="0"/>
              <a:t>crit</a:t>
            </a:r>
            <a:r>
              <a:rPr lang="nb-NO" dirty="0"/>
              <a:t> defines MASD between the two points of interest</a:t>
            </a:r>
          </a:p>
          <a:p>
            <a:pPr>
              <a:lnSpc>
                <a:spcPct val="150000"/>
              </a:lnSpc>
            </a:pPr>
            <a:r>
              <a:rPr lang="nb-NO" b="1" dirty="0"/>
              <a:t>SF relates to the probability of unintentional crossing, not direct hit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781551"/>
            <a:ext cx="9144000" cy="2746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dirty="0"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b="0" dirty="0"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30"/>
    </mc:Choice>
    <mc:Fallback xmlns="">
      <p:transition spd="slow" advTm="9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Up Arrow 58"/>
          <p:cNvSpPr/>
          <p:nvPr/>
        </p:nvSpPr>
        <p:spPr>
          <a:xfrm flipV="1">
            <a:off x="7109107" y="4069062"/>
            <a:ext cx="287564" cy="47322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Up Arrow 57"/>
          <p:cNvSpPr/>
          <p:nvPr/>
        </p:nvSpPr>
        <p:spPr>
          <a:xfrm rot="18689223">
            <a:off x="6297125" y="1419073"/>
            <a:ext cx="287564" cy="47322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90171" y="4801810"/>
            <a:ext cx="18998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050" dirty="0">
                <a:solidFill>
                  <a:prstClr val="black"/>
                </a:solidFill>
                <a:latin typeface="Calibri"/>
                <a:ea typeface="+mn-ea"/>
              </a:rPr>
              <a:t>(Adapted from SPE-184644-PA)</a:t>
            </a:r>
            <a:endParaRPr lang="en-US" sz="10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615621" y="1568960"/>
            <a:ext cx="3225068" cy="2113734"/>
            <a:chOff x="871196" y="2069578"/>
            <a:chExt cx="4300091" cy="2818312"/>
          </a:xfrm>
        </p:grpSpPr>
        <p:sp>
          <p:nvSpPr>
            <p:cNvPr id="35" name="Freeform 3"/>
            <p:cNvSpPr/>
            <p:nvPr/>
          </p:nvSpPr>
          <p:spPr>
            <a:xfrm>
              <a:off x="3469824" y="2960926"/>
              <a:ext cx="1575069" cy="1120493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Freeform 3"/>
            <p:cNvSpPr/>
            <p:nvPr/>
          </p:nvSpPr>
          <p:spPr>
            <a:xfrm>
              <a:off x="3435973" y="2974817"/>
              <a:ext cx="1575069" cy="1120493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 3"/>
            <p:cNvSpPr/>
            <p:nvPr/>
          </p:nvSpPr>
          <p:spPr>
            <a:xfrm>
              <a:off x="3509337" y="2940375"/>
              <a:ext cx="1575069" cy="1120493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3542756" y="2920558"/>
              <a:ext cx="1575069" cy="1120493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3419861" y="3019742"/>
              <a:ext cx="1575069" cy="1120494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ttvinklet trekant 13"/>
            <p:cNvSpPr/>
            <p:nvPr/>
          </p:nvSpPr>
          <p:spPr>
            <a:xfrm flipH="1">
              <a:off x="4928973" y="3960281"/>
              <a:ext cx="242314" cy="21126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b-NO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ttvinklet trekant 35"/>
            <p:cNvSpPr/>
            <p:nvPr/>
          </p:nvSpPr>
          <p:spPr>
            <a:xfrm rot="10800000" flipH="1">
              <a:off x="3338065" y="2824776"/>
              <a:ext cx="273118" cy="18665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b-NO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0"/>
            <p:cNvSpPr/>
            <p:nvPr/>
          </p:nvSpPr>
          <p:spPr>
            <a:xfrm rot="4479025">
              <a:off x="2037674" y="2112153"/>
              <a:ext cx="1628720" cy="327660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Oval 20"/>
            <p:cNvSpPr/>
            <p:nvPr/>
          </p:nvSpPr>
          <p:spPr>
            <a:xfrm rot="4479025">
              <a:off x="2253272" y="2528892"/>
              <a:ext cx="1203140" cy="24204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20"/>
            <p:cNvSpPr/>
            <p:nvPr/>
          </p:nvSpPr>
          <p:spPr>
            <a:xfrm rot="4479025">
              <a:off x="2441430" y="2938946"/>
              <a:ext cx="793891" cy="15971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4479025">
              <a:off x="2609307" y="3310408"/>
              <a:ext cx="433490" cy="872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38693" y="3634715"/>
              <a:ext cx="5380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1</a:t>
              </a:r>
              <a:r>
                <a:rPr lang="nb-NO" sz="1350" i="1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nb-NO" sz="135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" name="Ellipse 1"/>
            <p:cNvSpPr/>
            <p:nvPr/>
          </p:nvSpPr>
          <p:spPr>
            <a:xfrm>
              <a:off x="2781452" y="3702234"/>
              <a:ext cx="95465" cy="954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b-NO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1"/>
            <p:cNvSpPr txBox="1"/>
            <p:nvPr/>
          </p:nvSpPr>
          <p:spPr>
            <a:xfrm>
              <a:off x="1993312" y="3736333"/>
              <a:ext cx="65856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2</a:t>
              </a:r>
              <a:r>
                <a:rPr lang="nb-NO" sz="1350" i="1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nb-NO" sz="135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1" name="TextBox 21"/>
            <p:cNvSpPr txBox="1"/>
            <p:nvPr/>
          </p:nvSpPr>
          <p:spPr>
            <a:xfrm>
              <a:off x="1638836" y="3861042"/>
              <a:ext cx="50134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3</a:t>
              </a:r>
              <a:r>
                <a:rPr lang="nb-NO" sz="1350" i="1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nb-NO" sz="135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2" name="TextBox 21"/>
            <p:cNvSpPr txBox="1"/>
            <p:nvPr/>
          </p:nvSpPr>
          <p:spPr>
            <a:xfrm>
              <a:off x="1204737" y="3965785"/>
              <a:ext cx="55088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4</a:t>
              </a:r>
              <a:r>
                <a:rPr lang="nb-NO" sz="1350" i="1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nb-NO" sz="135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4" name="TekstSylinder 83"/>
            <p:cNvSpPr txBox="1"/>
            <p:nvPr/>
          </p:nvSpPr>
          <p:spPr>
            <a:xfrm>
              <a:off x="3088400" y="2145617"/>
              <a:ext cx="153703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i="1" dirty="0">
                  <a:solidFill>
                    <a:prstClr val="black"/>
                  </a:solidFill>
                  <a:latin typeface="Calibri"/>
                  <a:ea typeface="+mn-ea"/>
                </a:rPr>
                <a:t>Direct hit volume, V</a:t>
              </a:r>
              <a:r>
                <a:rPr lang="nb-NO" sz="1350" i="1" baseline="-25000" dirty="0">
                  <a:solidFill>
                    <a:prstClr val="black"/>
                  </a:solidFill>
                  <a:latin typeface="Calibri"/>
                  <a:ea typeface="+mn-ea"/>
                </a:rPr>
                <a:t>DH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2921940" y="3342689"/>
              <a:ext cx="681525" cy="3698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reeform 93"/>
            <p:cNvSpPr/>
            <p:nvPr/>
          </p:nvSpPr>
          <p:spPr>
            <a:xfrm>
              <a:off x="1214003" y="2481247"/>
              <a:ext cx="1703952" cy="2406643"/>
            </a:xfrm>
            <a:custGeom>
              <a:avLst/>
              <a:gdLst>
                <a:gd name="connsiteX0" fmla="*/ 0 w 2797364"/>
                <a:gd name="connsiteY0" fmla="*/ 0 h 4099388"/>
                <a:gd name="connsiteX1" fmla="*/ 616449 w 2797364"/>
                <a:gd name="connsiteY1" fmla="*/ 1027415 h 4099388"/>
                <a:gd name="connsiteX2" fmla="*/ 2034283 w 2797364"/>
                <a:gd name="connsiteY2" fmla="*/ 1561672 h 4099388"/>
                <a:gd name="connsiteX3" fmla="*/ 2630184 w 2797364"/>
                <a:gd name="connsiteY3" fmla="*/ 2075379 h 4099388"/>
                <a:gd name="connsiteX4" fmla="*/ 2784296 w 2797364"/>
                <a:gd name="connsiteY4" fmla="*/ 2794570 h 4099388"/>
                <a:gd name="connsiteX5" fmla="*/ 2363056 w 2797364"/>
                <a:gd name="connsiteY5" fmla="*/ 4099388 h 409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4" h="4099388">
                  <a:moveTo>
                    <a:pt x="0" y="0"/>
                  </a:moveTo>
                  <a:cubicBezTo>
                    <a:pt x="138701" y="383568"/>
                    <a:pt x="277402" y="767136"/>
                    <a:pt x="616449" y="1027415"/>
                  </a:cubicBezTo>
                  <a:cubicBezTo>
                    <a:pt x="955496" y="1287694"/>
                    <a:pt x="1698661" y="1387011"/>
                    <a:pt x="2034283" y="1561672"/>
                  </a:cubicBezTo>
                  <a:cubicBezTo>
                    <a:pt x="2369905" y="1736333"/>
                    <a:pt x="2505182" y="1869896"/>
                    <a:pt x="2630184" y="2075379"/>
                  </a:cubicBezTo>
                  <a:cubicBezTo>
                    <a:pt x="2755186" y="2280862"/>
                    <a:pt x="2828817" y="2457235"/>
                    <a:pt x="2784296" y="2794570"/>
                  </a:cubicBezTo>
                  <a:cubicBezTo>
                    <a:pt x="2739775" y="3131905"/>
                    <a:pt x="2551415" y="3615646"/>
                    <a:pt x="2363056" y="409938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1196" y="2069578"/>
              <a:ext cx="960742" cy="738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611770" y="663008"/>
            <a:ext cx="4111246" cy="4426449"/>
            <a:chOff x="5926908" y="815046"/>
            <a:chExt cx="5481661" cy="5901932"/>
          </a:xfrm>
        </p:grpSpPr>
        <p:sp>
          <p:nvSpPr>
            <p:cNvPr id="9" name="Chord 8"/>
            <p:cNvSpPr/>
            <p:nvPr/>
          </p:nvSpPr>
          <p:spPr>
            <a:xfrm rot="10800000">
              <a:off x="7141088" y="1112565"/>
              <a:ext cx="4267481" cy="5604413"/>
            </a:xfrm>
            <a:prstGeom prst="chord">
              <a:avLst>
                <a:gd name="adj1" fmla="val 4315455"/>
                <a:gd name="adj2" fmla="val 1468430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Parallelogram 6"/>
            <p:cNvSpPr/>
            <p:nvPr/>
          </p:nvSpPr>
          <p:spPr>
            <a:xfrm rot="16200000">
              <a:off x="6953072" y="2845169"/>
              <a:ext cx="4934586" cy="1966938"/>
            </a:xfrm>
            <a:prstGeom prst="parallelogram">
              <a:avLst>
                <a:gd name="adj" fmla="val 7560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Gruppe 52"/>
            <p:cNvGrpSpPr/>
            <p:nvPr/>
          </p:nvGrpSpPr>
          <p:grpSpPr>
            <a:xfrm>
              <a:off x="8517776" y="2803259"/>
              <a:ext cx="1677416" cy="1229952"/>
              <a:chOff x="3155359" y="2426197"/>
              <a:chExt cx="2414499" cy="1770411"/>
            </a:xfrm>
          </p:grpSpPr>
          <p:sp>
            <p:nvSpPr>
              <p:cNvPr id="56" name="Freeform 3"/>
              <p:cNvSpPr/>
              <p:nvPr/>
            </p:nvSpPr>
            <p:spPr>
              <a:xfrm>
                <a:off x="3302678" y="2426197"/>
                <a:ext cx="2267180" cy="1612855"/>
              </a:xfrm>
              <a:custGeom>
                <a:avLst/>
                <a:gdLst>
                  <a:gd name="connsiteX0" fmla="*/ 0 w 5159828"/>
                  <a:gd name="connsiteY0" fmla="*/ 0 h 3670663"/>
                  <a:gd name="connsiteX1" fmla="*/ 1084217 w 5159828"/>
                  <a:gd name="connsiteY1" fmla="*/ 1280160 h 3670663"/>
                  <a:gd name="connsiteX2" fmla="*/ 3500845 w 5159828"/>
                  <a:gd name="connsiteY2" fmla="*/ 2351315 h 3670663"/>
                  <a:gd name="connsiteX3" fmla="*/ 5159828 w 5159828"/>
                  <a:gd name="connsiteY3" fmla="*/ 3670663 h 367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828" h="3670663">
                    <a:moveTo>
                      <a:pt x="0" y="0"/>
                    </a:moveTo>
                    <a:cubicBezTo>
                      <a:pt x="250371" y="444137"/>
                      <a:pt x="500743" y="888274"/>
                      <a:pt x="1084217" y="1280160"/>
                    </a:cubicBezTo>
                    <a:cubicBezTo>
                      <a:pt x="1667691" y="1672046"/>
                      <a:pt x="2821577" y="1952898"/>
                      <a:pt x="3500845" y="2351315"/>
                    </a:cubicBezTo>
                    <a:cubicBezTo>
                      <a:pt x="4180113" y="2749732"/>
                      <a:pt x="4669970" y="3210197"/>
                      <a:pt x="5159828" y="367066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Freeform 2"/>
              <p:cNvSpPr/>
              <p:nvPr/>
            </p:nvSpPr>
            <p:spPr>
              <a:xfrm>
                <a:off x="3155359" y="2583753"/>
                <a:ext cx="2267180" cy="1612855"/>
              </a:xfrm>
              <a:custGeom>
                <a:avLst/>
                <a:gdLst>
                  <a:gd name="connsiteX0" fmla="*/ 0 w 5159828"/>
                  <a:gd name="connsiteY0" fmla="*/ 0 h 3670663"/>
                  <a:gd name="connsiteX1" fmla="*/ 1084217 w 5159828"/>
                  <a:gd name="connsiteY1" fmla="*/ 1280160 h 3670663"/>
                  <a:gd name="connsiteX2" fmla="*/ 3500845 w 5159828"/>
                  <a:gd name="connsiteY2" fmla="*/ 2351315 h 3670663"/>
                  <a:gd name="connsiteX3" fmla="*/ 5159828 w 5159828"/>
                  <a:gd name="connsiteY3" fmla="*/ 3670663 h 367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828" h="3670663">
                    <a:moveTo>
                      <a:pt x="0" y="0"/>
                    </a:moveTo>
                    <a:cubicBezTo>
                      <a:pt x="250371" y="444137"/>
                      <a:pt x="500743" y="888274"/>
                      <a:pt x="1084217" y="1280160"/>
                    </a:cubicBezTo>
                    <a:cubicBezTo>
                      <a:pt x="1667691" y="1672046"/>
                      <a:pt x="2821577" y="1952898"/>
                      <a:pt x="3500845" y="2351315"/>
                    </a:cubicBezTo>
                    <a:cubicBezTo>
                      <a:pt x="4180113" y="2749732"/>
                      <a:pt x="4669970" y="3210197"/>
                      <a:pt x="5159828" y="367066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5" name="Rettvinklet trekant 54"/>
            <p:cNvSpPr/>
            <p:nvPr/>
          </p:nvSpPr>
          <p:spPr>
            <a:xfrm rot="10800000" flipH="1">
              <a:off x="8473310" y="2806831"/>
              <a:ext cx="273118" cy="186654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b-NO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" name="Gruppe 11"/>
            <p:cNvGrpSpPr/>
            <p:nvPr/>
          </p:nvGrpSpPr>
          <p:grpSpPr>
            <a:xfrm>
              <a:off x="6346715" y="2854150"/>
              <a:ext cx="3276602" cy="1628720"/>
              <a:chOff x="5984305" y="2818556"/>
              <a:chExt cx="3276602" cy="1628720"/>
            </a:xfrm>
          </p:grpSpPr>
          <p:sp>
            <p:nvSpPr>
              <p:cNvPr id="38" name="Oval 20"/>
              <p:cNvSpPr/>
              <p:nvPr/>
            </p:nvSpPr>
            <p:spPr>
              <a:xfrm rot="4479025">
                <a:off x="6808246" y="1994615"/>
                <a:ext cx="1628720" cy="32766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20"/>
              <p:cNvSpPr/>
              <p:nvPr/>
            </p:nvSpPr>
            <p:spPr>
              <a:xfrm rot="4479025">
                <a:off x="7023845" y="2411354"/>
                <a:ext cx="1203139" cy="242043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20"/>
              <p:cNvSpPr/>
              <p:nvPr/>
            </p:nvSpPr>
            <p:spPr>
              <a:xfrm rot="4479025">
                <a:off x="7212003" y="2821408"/>
                <a:ext cx="793891" cy="15971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20"/>
              <p:cNvSpPr/>
              <p:nvPr/>
            </p:nvSpPr>
            <p:spPr>
              <a:xfrm rot="4479025">
                <a:off x="7379879" y="3192870"/>
                <a:ext cx="433490" cy="8720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TextBox 21"/>
              <p:cNvSpPr txBox="1"/>
              <p:nvPr/>
            </p:nvSpPr>
            <p:spPr>
              <a:xfrm>
                <a:off x="7138102" y="3525639"/>
                <a:ext cx="71411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1350" dirty="0">
                    <a:solidFill>
                      <a:prstClr val="black"/>
                    </a:solidFill>
                    <a:latin typeface="Calibri"/>
                    <a:ea typeface="+mn-ea"/>
                  </a:rPr>
                  <a:t>1</a:t>
                </a:r>
                <a:r>
                  <a:rPr lang="nb-NO" sz="1350" i="1" dirty="0">
                    <a:solidFill>
                      <a:prstClr val="black"/>
                    </a:solidFill>
                    <a:latin typeface="Symbol" panose="05050102010706020507" pitchFamily="18" charset="2"/>
                    <a:ea typeface="+mn-ea"/>
                  </a:rPr>
                  <a:t>s</a:t>
                </a:r>
                <a:endParaRPr lang="nb-NO" sz="1350" i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47" name="TextBox 21"/>
              <p:cNvSpPr txBox="1"/>
              <p:nvPr/>
            </p:nvSpPr>
            <p:spPr>
              <a:xfrm>
                <a:off x="6781540" y="3627776"/>
                <a:ext cx="849481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1350" dirty="0">
                    <a:solidFill>
                      <a:prstClr val="black"/>
                    </a:solidFill>
                    <a:latin typeface="Calibri"/>
                    <a:ea typeface="+mn-ea"/>
                  </a:rPr>
                  <a:t>2</a:t>
                </a:r>
                <a:r>
                  <a:rPr lang="nb-NO" sz="1350" i="1" dirty="0">
                    <a:solidFill>
                      <a:prstClr val="black"/>
                    </a:solidFill>
                    <a:latin typeface="Symbol" panose="05050102010706020507" pitchFamily="18" charset="2"/>
                    <a:ea typeface="+mn-ea"/>
                  </a:rPr>
                  <a:t>s</a:t>
                </a:r>
                <a:endParaRPr lang="nb-NO" sz="1350" i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48" name="TextBox 21"/>
              <p:cNvSpPr txBox="1"/>
              <p:nvPr/>
            </p:nvSpPr>
            <p:spPr>
              <a:xfrm>
                <a:off x="6427296" y="3761392"/>
                <a:ext cx="557172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1350" dirty="0">
                    <a:solidFill>
                      <a:prstClr val="black"/>
                    </a:solidFill>
                    <a:latin typeface="Calibri"/>
                    <a:ea typeface="+mn-ea"/>
                  </a:rPr>
                  <a:t>3</a:t>
                </a:r>
                <a:r>
                  <a:rPr lang="nb-NO" sz="1350" i="1" dirty="0">
                    <a:solidFill>
                      <a:prstClr val="black"/>
                    </a:solidFill>
                    <a:latin typeface="Symbol" panose="05050102010706020507" pitchFamily="18" charset="2"/>
                    <a:ea typeface="+mn-ea"/>
                  </a:rPr>
                  <a:t>s</a:t>
                </a:r>
                <a:endParaRPr lang="nb-NO" sz="1350" i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49" name="TextBox 21"/>
              <p:cNvSpPr txBox="1"/>
              <p:nvPr/>
            </p:nvSpPr>
            <p:spPr>
              <a:xfrm>
                <a:off x="5993196" y="3866135"/>
                <a:ext cx="499669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1350" dirty="0">
                    <a:solidFill>
                      <a:prstClr val="black"/>
                    </a:solidFill>
                    <a:latin typeface="Calibri"/>
                    <a:ea typeface="+mn-ea"/>
                  </a:rPr>
                  <a:t>4</a:t>
                </a:r>
                <a:r>
                  <a:rPr lang="nb-NO" sz="1350" i="1" dirty="0">
                    <a:solidFill>
                      <a:prstClr val="black"/>
                    </a:solidFill>
                    <a:latin typeface="Symbol" panose="05050102010706020507" pitchFamily="18" charset="2"/>
                    <a:ea typeface="+mn-ea"/>
                  </a:rPr>
                  <a:t>s</a:t>
                </a:r>
                <a:endParaRPr lang="nb-NO" sz="1350" i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7551314" y="3578793"/>
                <a:ext cx="95465" cy="954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nb-NO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5" name="TekstSylinder 84"/>
            <p:cNvSpPr txBox="1"/>
            <p:nvPr/>
          </p:nvSpPr>
          <p:spPr>
            <a:xfrm>
              <a:off x="7115331" y="815046"/>
              <a:ext cx="247753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i="1" dirty="0">
                  <a:solidFill>
                    <a:prstClr val="black"/>
                  </a:solidFill>
                  <a:latin typeface="Calibri"/>
                  <a:ea typeface="+mn-ea"/>
                </a:rPr>
                <a:t>Unintentional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i="1" dirty="0">
                  <a:solidFill>
                    <a:prstClr val="black"/>
                  </a:solidFill>
                  <a:latin typeface="Calibri"/>
                  <a:ea typeface="+mn-ea"/>
                </a:rPr>
                <a:t>crossing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i="1" dirty="0">
                  <a:solidFill>
                    <a:prstClr val="black"/>
                  </a:solidFill>
                  <a:latin typeface="Calibri"/>
                  <a:ea typeface="+mn-ea"/>
                </a:rPr>
                <a:t>volume, V</a:t>
              </a:r>
              <a:r>
                <a:rPr lang="nb-NO" sz="1350" i="1" baseline="-25000" dirty="0">
                  <a:solidFill>
                    <a:prstClr val="black"/>
                  </a:solidFill>
                  <a:latin typeface="Calibri"/>
                  <a:ea typeface="+mn-ea"/>
                </a:rPr>
                <a:t>UC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445785" y="1371754"/>
              <a:ext cx="1911093" cy="14466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356878" y="2798420"/>
              <a:ext cx="34603" cy="3463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8046793" y="3249942"/>
              <a:ext cx="681525" cy="3698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reeform 92"/>
            <p:cNvSpPr/>
            <p:nvPr/>
          </p:nvSpPr>
          <p:spPr>
            <a:xfrm>
              <a:off x="6363865" y="2422449"/>
              <a:ext cx="1703952" cy="2406643"/>
            </a:xfrm>
            <a:custGeom>
              <a:avLst/>
              <a:gdLst>
                <a:gd name="connsiteX0" fmla="*/ 0 w 2797364"/>
                <a:gd name="connsiteY0" fmla="*/ 0 h 4099388"/>
                <a:gd name="connsiteX1" fmla="*/ 616449 w 2797364"/>
                <a:gd name="connsiteY1" fmla="*/ 1027415 h 4099388"/>
                <a:gd name="connsiteX2" fmla="*/ 2034283 w 2797364"/>
                <a:gd name="connsiteY2" fmla="*/ 1561672 h 4099388"/>
                <a:gd name="connsiteX3" fmla="*/ 2630184 w 2797364"/>
                <a:gd name="connsiteY3" fmla="*/ 2075379 h 4099388"/>
                <a:gd name="connsiteX4" fmla="*/ 2784296 w 2797364"/>
                <a:gd name="connsiteY4" fmla="*/ 2794570 h 4099388"/>
                <a:gd name="connsiteX5" fmla="*/ 2363056 w 2797364"/>
                <a:gd name="connsiteY5" fmla="*/ 4099388 h 409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4" h="4099388">
                  <a:moveTo>
                    <a:pt x="0" y="0"/>
                  </a:moveTo>
                  <a:cubicBezTo>
                    <a:pt x="138701" y="383568"/>
                    <a:pt x="277402" y="767136"/>
                    <a:pt x="616449" y="1027415"/>
                  </a:cubicBezTo>
                  <a:cubicBezTo>
                    <a:pt x="955496" y="1287694"/>
                    <a:pt x="1698661" y="1387011"/>
                    <a:pt x="2034283" y="1561672"/>
                  </a:cubicBezTo>
                  <a:cubicBezTo>
                    <a:pt x="2369905" y="1736333"/>
                    <a:pt x="2505182" y="1869896"/>
                    <a:pt x="2630184" y="2075379"/>
                  </a:cubicBezTo>
                  <a:cubicBezTo>
                    <a:pt x="2755186" y="2280862"/>
                    <a:pt x="2828817" y="2457235"/>
                    <a:pt x="2784296" y="2794570"/>
                  </a:cubicBezTo>
                  <a:cubicBezTo>
                    <a:pt x="2739775" y="3131905"/>
                    <a:pt x="2551415" y="3615646"/>
                    <a:pt x="2363056" y="409938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26908" y="2017573"/>
              <a:ext cx="960742" cy="738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-5840" y="136682"/>
            <a:ext cx="9235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4888D7"/>
                </a:solidFill>
                <a:latin typeface="Helvetica Light"/>
                <a:ea typeface="+mj-ea"/>
                <a:cs typeface="+mj-cs"/>
              </a:rPr>
              <a:t>Separation Factor: </a:t>
            </a:r>
            <a:r>
              <a:rPr lang="nb-NO" sz="2800" b="1" dirty="0">
                <a:latin typeface="Helvetica Light"/>
                <a:ea typeface="+mj-ea"/>
                <a:cs typeface="+mj-cs"/>
              </a:rPr>
              <a:t>Relates to Unintentional Crossing</a:t>
            </a:r>
            <a:endParaRPr lang="en-US" sz="2800" b="1" dirty="0">
              <a:latin typeface="Helvetica Light"/>
              <a:ea typeface="+mj-ea"/>
              <a:cs typeface="+mj-cs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7201081" y="693235"/>
            <a:ext cx="287564" cy="47322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Up Arrow 53"/>
          <p:cNvSpPr/>
          <p:nvPr/>
        </p:nvSpPr>
        <p:spPr>
          <a:xfrm rot="3510705">
            <a:off x="8203279" y="1320621"/>
            <a:ext cx="287564" cy="47322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Up Arrow 59"/>
          <p:cNvSpPr/>
          <p:nvPr/>
        </p:nvSpPr>
        <p:spPr>
          <a:xfrm rot="7889223">
            <a:off x="8296891" y="3060916"/>
            <a:ext cx="287564" cy="47322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4917" y="3743854"/>
            <a:ext cx="13596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900" i="1" dirty="0">
                <a:solidFill>
                  <a:prstClr val="black"/>
                </a:solidFill>
                <a:latin typeface="Calibri"/>
                <a:ea typeface="+mn-ea"/>
              </a:rPr>
              <a:t>V</a:t>
            </a:r>
            <a:r>
              <a:rPr lang="nb-NO" sz="900" i="1" baseline="-25000" dirty="0">
                <a:solidFill>
                  <a:prstClr val="black"/>
                </a:solidFill>
                <a:latin typeface="Calibri"/>
                <a:ea typeface="+mn-ea"/>
              </a:rPr>
              <a:t>UC</a:t>
            </a:r>
            <a:r>
              <a:rPr lang="nb-NO" sz="900" i="1" dirty="0">
                <a:solidFill>
                  <a:prstClr val="black"/>
                </a:solidFill>
                <a:latin typeface="Calibri"/>
                <a:ea typeface="+mn-ea"/>
              </a:rPr>
              <a:t> extends to infinity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900" i="1" dirty="0">
                <a:solidFill>
                  <a:prstClr val="black"/>
                </a:solidFill>
                <a:latin typeface="Calibri"/>
                <a:ea typeface="+mn-ea"/>
              </a:rPr>
              <a:t>beyond planar boundary,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900" i="1" dirty="0">
                <a:solidFill>
                  <a:prstClr val="black"/>
                </a:solidFill>
                <a:latin typeface="Calibri"/>
                <a:ea typeface="+mn-ea"/>
              </a:rPr>
              <a:t>and perpendicular to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900" i="1" dirty="0">
                <a:solidFill>
                  <a:prstClr val="black"/>
                </a:solidFill>
                <a:latin typeface="Calibri"/>
                <a:ea typeface="+mn-ea"/>
              </a:rPr>
              <a:t>well-to-well line</a:t>
            </a:r>
            <a:endParaRPr lang="en-US" sz="900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85"/>
    </mc:Choice>
    <mc:Fallback xmlns="">
      <p:transition spd="slow" advTm="6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7783"/>
            <a:ext cx="9129520" cy="689824"/>
          </a:xfrm>
        </p:spPr>
        <p:txBody>
          <a:bodyPr>
            <a:noAutofit/>
          </a:bodyPr>
          <a:lstStyle/>
          <a:p>
            <a:r>
              <a:rPr lang="nb-NO" sz="2400" b="1" dirty="0">
                <a:solidFill>
                  <a:srgbClr val="4888D7"/>
                </a:solidFill>
                <a:latin typeface="Helvetica Light"/>
              </a:rPr>
              <a:t>Separation Factor: </a:t>
            </a:r>
            <a:r>
              <a:rPr lang="nb-NO" sz="2400" b="1" dirty="0">
                <a:latin typeface="Helvetica Light"/>
              </a:rPr>
              <a:t>Direct hit probability by 1D formula</a:t>
            </a:r>
            <a:endParaRPr lang="en-US" sz="2400" b="1" dirty="0">
              <a:latin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itle 1"/>
              <p:cNvSpPr txBox="1">
                <a:spLocks/>
              </p:cNvSpPr>
              <p:nvPr/>
            </p:nvSpPr>
            <p:spPr>
              <a:xfrm>
                <a:off x="251520" y="1278245"/>
                <a:ext cx="5205592" cy="5657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fontAlgn="auto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sz="160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nb-NO" sz="1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𝑒𝑟𝑓</m:t>
                          </m:r>
                          <m:d>
                            <m:d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𝑒𝑟𝑓</m:t>
                          </m:r>
                          <m:d>
                            <m:d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78245"/>
                <a:ext cx="5205592" cy="565786"/>
              </a:xfrm>
              <a:prstGeom prst="rect">
                <a:avLst/>
              </a:prstGeom>
              <a:blipFill>
                <a:blip r:embed="rId4"/>
                <a:stretch>
                  <a:fillRect t="-150000" r="-5152" b="-2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5364088" y="133574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SPE-116155-PA, normal distribution assumed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400" dirty="0">
                <a:latin typeface="Calibri"/>
                <a:ea typeface="+mn-ea"/>
              </a:rPr>
              <a:t>(Similar formulas presented in SPE-36484-PA)</a:t>
            </a:r>
            <a:endParaRPr lang="en-US" sz="1400" dirty="0">
              <a:latin typeface="Calibri"/>
              <a:ea typeface="+mn-ea"/>
            </a:endParaRPr>
          </a:p>
        </p:txBody>
      </p:sp>
      <p:sp>
        <p:nvSpPr>
          <p:cNvPr id="65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00" dirty="0">
                <a:solidFill>
                  <a:srgbClr val="4888D7"/>
                </a:solidFill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sz="900" dirty="0">
              <a:solidFill>
                <a:srgbClr val="4888D7"/>
              </a:solidFill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8781" y="3242384"/>
            <a:ext cx="3791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40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s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:   standard deviation of combined uncertainty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D:   centre-to-centre distance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R:   sum of wellbore radii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11560" y="2329403"/>
            <a:ext cx="3131450" cy="2140766"/>
            <a:chOff x="1691680" y="2355726"/>
            <a:chExt cx="3131450" cy="2140766"/>
          </a:xfrm>
        </p:grpSpPr>
        <p:sp>
          <p:nvSpPr>
            <p:cNvPr id="21" name="Isosceles Triangle 20"/>
            <p:cNvSpPr/>
            <p:nvPr/>
          </p:nvSpPr>
          <p:spPr>
            <a:xfrm rot="5400000">
              <a:off x="3003171" y="3707758"/>
              <a:ext cx="194679" cy="226452"/>
            </a:xfrm>
            <a:prstGeom prst="triangle">
              <a:avLst>
                <a:gd name="adj" fmla="val 3026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3001949" y="3734106"/>
              <a:ext cx="171249" cy="24196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5400000">
              <a:off x="2563084" y="1912993"/>
              <a:ext cx="1301304" cy="2627367"/>
            </a:xfrm>
            <a:custGeom>
              <a:avLst/>
              <a:gdLst>
                <a:gd name="connsiteX0" fmla="*/ 0 w 1308538"/>
                <a:gd name="connsiteY0" fmla="*/ 2680138 h 2680138"/>
                <a:gd name="connsiteX1" fmla="*/ 181304 w 1308538"/>
                <a:gd name="connsiteY1" fmla="*/ 2420007 h 2680138"/>
                <a:gd name="connsiteX2" fmla="*/ 827690 w 1308538"/>
                <a:gd name="connsiteY2" fmla="*/ 2088931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8366 w 1316904"/>
                <a:gd name="connsiteY0" fmla="*/ 2680138 h 2680138"/>
                <a:gd name="connsiteX1" fmla="*/ 79311 w 1316904"/>
                <a:gd name="connsiteY1" fmla="*/ 2522483 h 2680138"/>
                <a:gd name="connsiteX2" fmla="*/ 836056 w 1316904"/>
                <a:gd name="connsiteY2" fmla="*/ 2088931 h 2680138"/>
                <a:gd name="connsiteX3" fmla="*/ 1222311 w 1316904"/>
                <a:gd name="connsiteY3" fmla="*/ 1308538 h 2680138"/>
                <a:gd name="connsiteX4" fmla="*/ 1316904 w 1316904"/>
                <a:gd name="connsiteY4" fmla="*/ 0 h 2680138"/>
                <a:gd name="connsiteX0" fmla="*/ 0 w 1308538"/>
                <a:gd name="connsiteY0" fmla="*/ 2680138 h 2680138"/>
                <a:gd name="connsiteX1" fmla="*/ 141890 w 1308538"/>
                <a:gd name="connsiteY1" fmla="*/ 2530366 h 2680138"/>
                <a:gd name="connsiteX2" fmla="*/ 827690 w 1308538"/>
                <a:gd name="connsiteY2" fmla="*/ 2088931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36484 w 1308538"/>
                <a:gd name="connsiteY1" fmla="*/ 2467304 h 2680138"/>
                <a:gd name="connsiteX2" fmla="*/ 827690 w 1308538"/>
                <a:gd name="connsiteY2" fmla="*/ 2088931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68015 w 1308538"/>
                <a:gd name="connsiteY1" fmla="*/ 2435773 h 2680138"/>
                <a:gd name="connsiteX2" fmla="*/ 827690 w 1308538"/>
                <a:gd name="connsiteY2" fmla="*/ 2088931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68015 w 1308538"/>
                <a:gd name="connsiteY1" fmla="*/ 2435773 h 2680138"/>
                <a:gd name="connsiteX2" fmla="*/ 819807 w 1308538"/>
                <a:gd name="connsiteY2" fmla="*/ 2041634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44367 w 1308538"/>
                <a:gd name="connsiteY1" fmla="*/ 2427890 h 2680138"/>
                <a:gd name="connsiteX2" fmla="*/ 819807 w 1308538"/>
                <a:gd name="connsiteY2" fmla="*/ 2041634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44367 w 1308538"/>
                <a:gd name="connsiteY1" fmla="*/ 2427890 h 2680138"/>
                <a:gd name="connsiteX2" fmla="*/ 811925 w 1308538"/>
                <a:gd name="connsiteY2" fmla="*/ 2017986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44367 w 1308538"/>
                <a:gd name="connsiteY1" fmla="*/ 2427890 h 2680138"/>
                <a:gd name="connsiteX2" fmla="*/ 748863 w 1308538"/>
                <a:gd name="connsiteY2" fmla="*/ 2041634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44367 w 1308538"/>
                <a:gd name="connsiteY1" fmla="*/ 2427890 h 2680138"/>
                <a:gd name="connsiteX2" fmla="*/ 851339 w 1308538"/>
                <a:gd name="connsiteY2" fmla="*/ 1939158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36484 w 1308538"/>
                <a:gd name="connsiteY1" fmla="*/ 2388476 h 2680138"/>
                <a:gd name="connsiteX2" fmla="*/ 851339 w 1308538"/>
                <a:gd name="connsiteY2" fmla="*/ 1939158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538" h="2680138">
                  <a:moveTo>
                    <a:pt x="0" y="2680138"/>
                  </a:moveTo>
                  <a:cubicBezTo>
                    <a:pt x="21678" y="2599339"/>
                    <a:pt x="94594" y="2511973"/>
                    <a:pt x="236484" y="2388476"/>
                  </a:cubicBezTo>
                  <a:cubicBezTo>
                    <a:pt x="378374" y="2264979"/>
                    <a:pt x="688429" y="2119148"/>
                    <a:pt x="851339" y="1939158"/>
                  </a:cubicBezTo>
                  <a:cubicBezTo>
                    <a:pt x="1014249" y="1759168"/>
                    <a:pt x="1137745" y="1631731"/>
                    <a:pt x="1213945" y="1308538"/>
                  </a:cubicBezTo>
                  <a:cubicBezTo>
                    <a:pt x="1290145" y="985345"/>
                    <a:pt x="1301312" y="480191"/>
                    <a:pt x="130853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88413" y="4188715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400" dirty="0">
                  <a:solidFill>
                    <a:prstClr val="black"/>
                  </a:solidFill>
                  <a:latin typeface="Calibri"/>
                  <a:ea typeface="+mn-ea"/>
                </a:rPr>
                <a:t>2R</a:t>
              </a:r>
              <a:endParaRPr lang="en-US" sz="14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>
              <a:off x="3333187" y="4249131"/>
              <a:ext cx="0" cy="2066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V="1">
              <a:off x="2846991" y="4249131"/>
              <a:ext cx="0" cy="2066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2505916" y="3485282"/>
              <a:ext cx="0" cy="116331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325860" y="4035920"/>
              <a:ext cx="324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400" dirty="0">
                  <a:solidFill>
                    <a:prstClr val="black"/>
                  </a:solidFill>
                  <a:latin typeface="Calibri"/>
                  <a:ea typeface="+mn-ea"/>
                </a:rPr>
                <a:t>D</a:t>
              </a:r>
              <a:endParaRPr lang="en-US" sz="14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4253412" y="3514240"/>
              <a:ext cx="465129" cy="674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5400000" flipV="1">
              <a:off x="3149810" y="2489386"/>
              <a:ext cx="0" cy="29162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217219" y="3638039"/>
              <a:ext cx="0" cy="852842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966591" y="3638039"/>
              <a:ext cx="0" cy="852842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1063942" y="3195823"/>
              <a:ext cx="168019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084168" y="3891199"/>
              <a:ext cx="0" cy="111593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3100511" y="3332190"/>
              <a:ext cx="157666" cy="2866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124025" y="3036224"/>
              <a:ext cx="1170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P = red area</a:t>
              </a:r>
              <a:endParaRPr lang="en-US" sz="14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411760" y="3147814"/>
              <a:ext cx="0" cy="792088"/>
            </a:xfrm>
            <a:prstGeom prst="line">
              <a:avLst/>
            </a:prstGeom>
            <a:ln w="63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907704" y="3435846"/>
              <a:ext cx="5040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979712" y="3167732"/>
              <a:ext cx="5000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400" dirty="0">
                  <a:solidFill>
                    <a:prstClr val="black"/>
                  </a:solidFill>
                  <a:latin typeface="Calibri"/>
                  <a:ea typeface="+mn-ea"/>
                </a:rPr>
                <a:t>1</a:t>
              </a:r>
              <a:r>
                <a:rPr lang="nb-NO" sz="1400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8"/>
    </mc:Choice>
    <mc:Fallback xmlns="">
      <p:transition spd="slow" advTm="4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90" y="181950"/>
            <a:ext cx="8516782" cy="689824"/>
          </a:xfrm>
        </p:spPr>
        <p:txBody>
          <a:bodyPr>
            <a:normAutofit fontScale="90000"/>
          </a:bodyPr>
          <a:lstStyle/>
          <a:p>
            <a:r>
              <a:rPr lang="nb-NO" sz="2800" b="1" dirty="0">
                <a:solidFill>
                  <a:srgbClr val="4888D7"/>
                </a:solidFill>
                <a:latin typeface="Helvetica Light"/>
              </a:rPr>
              <a:t>Separation Factor: </a:t>
            </a:r>
            <a:r>
              <a:rPr lang="nb-NO" sz="2800" b="1" dirty="0">
                <a:latin typeface="Helvetica Light"/>
              </a:rPr>
              <a:t>Direct hit probability by 1D formula</a:t>
            </a:r>
            <a:endParaRPr lang="en-US" sz="27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4705416" y="934743"/>
            <a:ext cx="3134313" cy="1417523"/>
            <a:chOff x="230038" y="2393030"/>
            <a:chExt cx="7152065" cy="323459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449387" y="4242316"/>
              <a:ext cx="5932716" cy="1385304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n 5"/>
            <p:cNvSpPr/>
            <p:nvPr/>
          </p:nvSpPr>
          <p:spPr>
            <a:xfrm rot="6878356">
              <a:off x="4523951" y="1606865"/>
              <a:ext cx="369358" cy="4698124"/>
            </a:xfrm>
            <a:prstGeom prst="can">
              <a:avLst>
                <a:gd name="adj" fmla="val 697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266009" y="3838906"/>
              <a:ext cx="0" cy="10405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704782" y="4086773"/>
              <a:ext cx="629417" cy="57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D</a:t>
              </a:r>
              <a:endParaRPr lang="en-US" sz="10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225142" y="4910957"/>
              <a:ext cx="102476" cy="1024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229221" y="3716845"/>
              <a:ext cx="102476" cy="1024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870430" y="3042745"/>
              <a:ext cx="0" cy="3231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873053" y="3770592"/>
              <a:ext cx="0" cy="3231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790628" y="2744227"/>
              <a:ext cx="945936" cy="57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2R</a:t>
              </a:r>
              <a:endParaRPr lang="en-US" sz="10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0038" y="4916150"/>
              <a:ext cx="2564832" cy="57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Reference well</a:t>
              </a:r>
              <a:endParaRPr lang="en-US" sz="10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00413" y="2393030"/>
              <a:ext cx="1981474" cy="57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Offset well</a:t>
              </a:r>
              <a:endParaRPr lang="en-US" sz="10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001" y="1050487"/>
            <a:ext cx="1846413" cy="2395760"/>
            <a:chOff x="2040948" y="1731898"/>
            <a:chExt cx="2461883" cy="3194346"/>
          </a:xfrm>
        </p:grpSpPr>
        <p:sp>
          <p:nvSpPr>
            <p:cNvPr id="21" name="Isosceles Triangle 20"/>
            <p:cNvSpPr/>
            <p:nvPr/>
          </p:nvSpPr>
          <p:spPr>
            <a:xfrm>
              <a:off x="3416471" y="3373617"/>
              <a:ext cx="195761" cy="231000"/>
            </a:xfrm>
            <a:prstGeom prst="triangle">
              <a:avLst>
                <a:gd name="adj" fmla="val 3026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62547" y="3378899"/>
              <a:ext cx="172201" cy="2468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262471" y="2033548"/>
              <a:ext cx="1308538" cy="2680138"/>
            </a:xfrm>
            <a:custGeom>
              <a:avLst/>
              <a:gdLst>
                <a:gd name="connsiteX0" fmla="*/ 0 w 1308538"/>
                <a:gd name="connsiteY0" fmla="*/ 2680138 h 2680138"/>
                <a:gd name="connsiteX1" fmla="*/ 181304 w 1308538"/>
                <a:gd name="connsiteY1" fmla="*/ 2420007 h 2680138"/>
                <a:gd name="connsiteX2" fmla="*/ 827690 w 1308538"/>
                <a:gd name="connsiteY2" fmla="*/ 2088931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8366 w 1316904"/>
                <a:gd name="connsiteY0" fmla="*/ 2680138 h 2680138"/>
                <a:gd name="connsiteX1" fmla="*/ 79311 w 1316904"/>
                <a:gd name="connsiteY1" fmla="*/ 2522483 h 2680138"/>
                <a:gd name="connsiteX2" fmla="*/ 836056 w 1316904"/>
                <a:gd name="connsiteY2" fmla="*/ 2088931 h 2680138"/>
                <a:gd name="connsiteX3" fmla="*/ 1222311 w 1316904"/>
                <a:gd name="connsiteY3" fmla="*/ 1308538 h 2680138"/>
                <a:gd name="connsiteX4" fmla="*/ 1316904 w 1316904"/>
                <a:gd name="connsiteY4" fmla="*/ 0 h 2680138"/>
                <a:gd name="connsiteX0" fmla="*/ 0 w 1308538"/>
                <a:gd name="connsiteY0" fmla="*/ 2680138 h 2680138"/>
                <a:gd name="connsiteX1" fmla="*/ 141890 w 1308538"/>
                <a:gd name="connsiteY1" fmla="*/ 2530366 h 2680138"/>
                <a:gd name="connsiteX2" fmla="*/ 827690 w 1308538"/>
                <a:gd name="connsiteY2" fmla="*/ 2088931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36484 w 1308538"/>
                <a:gd name="connsiteY1" fmla="*/ 2467304 h 2680138"/>
                <a:gd name="connsiteX2" fmla="*/ 827690 w 1308538"/>
                <a:gd name="connsiteY2" fmla="*/ 2088931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68015 w 1308538"/>
                <a:gd name="connsiteY1" fmla="*/ 2435773 h 2680138"/>
                <a:gd name="connsiteX2" fmla="*/ 827690 w 1308538"/>
                <a:gd name="connsiteY2" fmla="*/ 2088931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68015 w 1308538"/>
                <a:gd name="connsiteY1" fmla="*/ 2435773 h 2680138"/>
                <a:gd name="connsiteX2" fmla="*/ 819807 w 1308538"/>
                <a:gd name="connsiteY2" fmla="*/ 2041634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44367 w 1308538"/>
                <a:gd name="connsiteY1" fmla="*/ 2427890 h 2680138"/>
                <a:gd name="connsiteX2" fmla="*/ 819807 w 1308538"/>
                <a:gd name="connsiteY2" fmla="*/ 2041634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44367 w 1308538"/>
                <a:gd name="connsiteY1" fmla="*/ 2427890 h 2680138"/>
                <a:gd name="connsiteX2" fmla="*/ 811925 w 1308538"/>
                <a:gd name="connsiteY2" fmla="*/ 2017986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44367 w 1308538"/>
                <a:gd name="connsiteY1" fmla="*/ 2427890 h 2680138"/>
                <a:gd name="connsiteX2" fmla="*/ 748863 w 1308538"/>
                <a:gd name="connsiteY2" fmla="*/ 2041634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44367 w 1308538"/>
                <a:gd name="connsiteY1" fmla="*/ 2427890 h 2680138"/>
                <a:gd name="connsiteX2" fmla="*/ 851339 w 1308538"/>
                <a:gd name="connsiteY2" fmla="*/ 1939158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  <a:gd name="connsiteX0" fmla="*/ 0 w 1308538"/>
                <a:gd name="connsiteY0" fmla="*/ 2680138 h 2680138"/>
                <a:gd name="connsiteX1" fmla="*/ 236484 w 1308538"/>
                <a:gd name="connsiteY1" fmla="*/ 2388476 h 2680138"/>
                <a:gd name="connsiteX2" fmla="*/ 851339 w 1308538"/>
                <a:gd name="connsiteY2" fmla="*/ 1939158 h 2680138"/>
                <a:gd name="connsiteX3" fmla="*/ 1213945 w 1308538"/>
                <a:gd name="connsiteY3" fmla="*/ 1308538 h 2680138"/>
                <a:gd name="connsiteX4" fmla="*/ 1308538 w 1308538"/>
                <a:gd name="connsiteY4" fmla="*/ 0 h 268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538" h="2680138">
                  <a:moveTo>
                    <a:pt x="0" y="2680138"/>
                  </a:moveTo>
                  <a:cubicBezTo>
                    <a:pt x="21678" y="2599339"/>
                    <a:pt x="94594" y="2511973"/>
                    <a:pt x="236484" y="2388476"/>
                  </a:cubicBezTo>
                  <a:cubicBezTo>
                    <a:pt x="378374" y="2264979"/>
                    <a:pt x="688429" y="2119148"/>
                    <a:pt x="851339" y="1939158"/>
                  </a:cubicBezTo>
                  <a:cubicBezTo>
                    <a:pt x="1014249" y="1759168"/>
                    <a:pt x="1137745" y="1631731"/>
                    <a:pt x="1213945" y="1308538"/>
                  </a:cubicBezTo>
                  <a:cubicBezTo>
                    <a:pt x="1290145" y="985345"/>
                    <a:pt x="1301312" y="480191"/>
                    <a:pt x="130853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12954" y="2828780"/>
              <a:ext cx="4898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2R</a:t>
              </a:r>
              <a:endParaRPr lang="en-US" sz="13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237393" y="3146346"/>
              <a:ext cx="0" cy="210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4230939" y="3642307"/>
              <a:ext cx="0" cy="210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761675" y="3502313"/>
              <a:ext cx="0" cy="118668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731031" y="3910987"/>
              <a:ext cx="32668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D</a:t>
              </a:r>
              <a:endParaRPr lang="en-US" sz="13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11073" y="1731898"/>
              <a:ext cx="467715" cy="687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3641587" y="1951410"/>
              <a:ext cx="0" cy="29748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330390" y="3370066"/>
              <a:ext cx="9805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330390" y="3625728"/>
              <a:ext cx="9805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040948" y="4709620"/>
              <a:ext cx="168953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584958" y="3505788"/>
              <a:ext cx="13703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2511422" y="1269554"/>
            <a:ext cx="2942280" cy="237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350" dirty="0">
                <a:solidFill>
                  <a:prstClr val="black"/>
                </a:solidFill>
                <a:latin typeface="Calibri"/>
                <a:ea typeface="+mn-ea"/>
              </a:rPr>
              <a:t>The 1D probability is not the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350" dirty="0">
                <a:solidFill>
                  <a:prstClr val="black"/>
                </a:solidFill>
                <a:latin typeface="Calibri"/>
                <a:ea typeface="+mn-ea"/>
              </a:rPr>
              <a:t>probability of a point on the Reference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350" dirty="0">
                <a:solidFill>
                  <a:prstClr val="black"/>
                </a:solidFill>
                <a:latin typeface="Calibri"/>
                <a:ea typeface="+mn-ea"/>
              </a:rPr>
              <a:t>well hitting the offset well . .  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35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35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35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35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35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350" dirty="0">
                <a:solidFill>
                  <a:prstClr val="black"/>
                </a:solidFill>
                <a:latin typeface="Calibri"/>
                <a:ea typeface="+mn-ea"/>
              </a:rPr>
              <a:t>.  . . but the probability of hitting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350" dirty="0">
                <a:solidFill>
                  <a:prstClr val="black"/>
                </a:solidFill>
                <a:latin typeface="Calibri"/>
                <a:ea typeface="+mn-ea"/>
              </a:rPr>
              <a:t>the Offset well when drilling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350" dirty="0">
                <a:solidFill>
                  <a:prstClr val="black"/>
                </a:solidFill>
                <a:latin typeface="Calibri"/>
                <a:ea typeface="+mn-ea"/>
              </a:rPr>
              <a:t>towards and past it.</a:t>
            </a:r>
            <a:endParaRPr lang="en-US" sz="13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859517" y="2916493"/>
            <a:ext cx="5241902" cy="1880332"/>
            <a:chOff x="5006508" y="4259641"/>
            <a:chExt cx="6989203" cy="2507108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6265572" y="5340214"/>
              <a:ext cx="4581789" cy="1069858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arallelogram 17"/>
            <p:cNvSpPr/>
            <p:nvPr/>
          </p:nvSpPr>
          <p:spPr>
            <a:xfrm rot="20803629" flipH="1">
              <a:off x="5609221" y="4398571"/>
              <a:ext cx="6279149" cy="1595073"/>
            </a:xfrm>
            <a:prstGeom prst="parallelogram">
              <a:avLst>
                <a:gd name="adj" fmla="val 128417"/>
              </a:avLst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 rot="20803629" flipH="1">
              <a:off x="5587763" y="4608922"/>
              <a:ext cx="6279149" cy="1595073"/>
            </a:xfrm>
            <a:prstGeom prst="parallelogram">
              <a:avLst>
                <a:gd name="adj" fmla="val 128417"/>
              </a:avLst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Parallelogram 55"/>
            <p:cNvSpPr/>
            <p:nvPr/>
          </p:nvSpPr>
          <p:spPr>
            <a:xfrm rot="16200000" flipH="1">
              <a:off x="9325811" y="3779722"/>
              <a:ext cx="1160749" cy="4113819"/>
            </a:xfrm>
            <a:prstGeom prst="parallelogram">
              <a:avLst>
                <a:gd name="adj" fmla="val 83421"/>
              </a:avLst>
            </a:prstGeom>
            <a:solidFill>
              <a:srgbClr val="FF00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Can 41"/>
            <p:cNvSpPr/>
            <p:nvPr/>
          </p:nvSpPr>
          <p:spPr>
            <a:xfrm rot="6878356">
              <a:off x="9177290" y="3800270"/>
              <a:ext cx="215823" cy="2745201"/>
            </a:xfrm>
            <a:prstGeom prst="can">
              <a:avLst>
                <a:gd name="adj" fmla="val 6977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9026569" y="5104493"/>
              <a:ext cx="0" cy="60799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748796" y="5249326"/>
              <a:ext cx="317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D</a:t>
              </a:r>
              <a:endParaRPr lang="en-US" sz="10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9002690" y="5730913"/>
              <a:ext cx="59879" cy="5987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9005073" y="5033171"/>
              <a:ext cx="59879" cy="5987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8795425" y="4639282"/>
              <a:ext cx="0" cy="1888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8796958" y="5064576"/>
              <a:ext cx="0" cy="1888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748796" y="4464852"/>
              <a:ext cx="6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2R</a:t>
              </a:r>
              <a:endParaRPr lang="en-US" sz="10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006508" y="6224628"/>
              <a:ext cx="149867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Reference well</a:t>
              </a:r>
              <a:endParaRPr lang="en-US" sz="10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761171" y="4259641"/>
              <a:ext cx="115781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Offset well</a:t>
              </a:r>
              <a:endParaRPr lang="en-US" sz="105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4" name="Parallelogram 33"/>
            <p:cNvSpPr/>
            <p:nvPr/>
          </p:nvSpPr>
          <p:spPr>
            <a:xfrm rot="16200000">
              <a:off x="6042672" y="4607171"/>
              <a:ext cx="1283088" cy="2348469"/>
            </a:xfrm>
            <a:prstGeom prst="parallelogram">
              <a:avLst>
                <a:gd name="adj" fmla="val 84379"/>
              </a:avLst>
            </a:prstGeom>
            <a:solidFill>
              <a:srgbClr val="FF00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Up Arrow 56"/>
            <p:cNvSpPr/>
            <p:nvPr/>
          </p:nvSpPr>
          <p:spPr>
            <a:xfrm rot="4556668">
              <a:off x="10782520" y="4331736"/>
              <a:ext cx="276000" cy="640766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Up Arrow 57"/>
            <p:cNvSpPr/>
            <p:nvPr/>
          </p:nvSpPr>
          <p:spPr>
            <a:xfrm rot="15356668">
              <a:off x="6394545" y="5409164"/>
              <a:ext cx="276000" cy="640766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Up Arrow 58"/>
            <p:cNvSpPr/>
            <p:nvPr/>
          </p:nvSpPr>
          <p:spPr>
            <a:xfrm rot="17648686">
              <a:off x="6946018" y="4369352"/>
              <a:ext cx="276000" cy="640766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Up Arrow 59"/>
            <p:cNvSpPr/>
            <p:nvPr/>
          </p:nvSpPr>
          <p:spPr>
            <a:xfrm rot="6848686">
              <a:off x="9876985" y="5718000"/>
              <a:ext cx="276000" cy="640766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654899" y="6212752"/>
              <a:ext cx="234081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Planar slab of thickness 2R,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050" dirty="0">
                  <a:solidFill>
                    <a:prstClr val="black"/>
                  </a:solidFill>
                  <a:latin typeface="Calibri"/>
                  <a:ea typeface="+mn-ea"/>
                </a:rPr>
                <a:t>plane extending to «infinity»</a:t>
              </a:r>
            </a:p>
          </p:txBody>
        </p:sp>
      </p:grpSp>
      <p:sp>
        <p:nvSpPr>
          <p:cNvPr id="6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781551"/>
            <a:ext cx="9144000" cy="27463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00" dirty="0">
                <a:solidFill>
                  <a:srgbClr val="4888D7"/>
                </a:solidFill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sz="900" dirty="0">
              <a:solidFill>
                <a:srgbClr val="4888D7"/>
              </a:solidFill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1"/>
    </mc:Choice>
    <mc:Fallback xmlns="">
      <p:transition spd="slow" advTm="3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536622" y="1885831"/>
            <a:ext cx="368181" cy="757927"/>
            <a:chOff x="6536622" y="1885831"/>
            <a:chExt cx="368181" cy="757927"/>
          </a:xfrm>
        </p:grpSpPr>
        <p:sp>
          <p:nvSpPr>
            <p:cNvPr id="3" name="Up Arrow 2"/>
            <p:cNvSpPr/>
            <p:nvPr/>
          </p:nvSpPr>
          <p:spPr>
            <a:xfrm flipV="1">
              <a:off x="6551296" y="1885831"/>
              <a:ext cx="353507" cy="757927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536622" y="1885831"/>
              <a:ext cx="331099" cy="280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71" y="1135737"/>
            <a:ext cx="4275320" cy="3795511"/>
          </a:xfrm>
        </p:spPr>
      </p:pic>
      <p:sp>
        <p:nvSpPr>
          <p:cNvPr id="74" name="TextBox 73"/>
          <p:cNvSpPr txBox="1"/>
          <p:nvPr/>
        </p:nvSpPr>
        <p:spPr>
          <a:xfrm>
            <a:off x="5259921" y="4515966"/>
            <a:ext cx="227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(Illustration: SPE-116155-PA)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323528" y="271330"/>
            <a:ext cx="9144000" cy="602044"/>
          </a:xfrm>
        </p:spPr>
        <p:txBody>
          <a:bodyPr>
            <a:noAutofit/>
          </a:bodyPr>
          <a:lstStyle/>
          <a:p>
            <a:r>
              <a:rPr lang="nb-NO" sz="2500" b="1" dirty="0">
                <a:solidFill>
                  <a:srgbClr val="4888D7"/>
                </a:solidFill>
                <a:latin typeface="Helvetica Light"/>
              </a:rPr>
              <a:t>Separation Factor: </a:t>
            </a:r>
            <a:r>
              <a:rPr lang="nb-NO" sz="2500" b="1" dirty="0">
                <a:latin typeface="Helvetica Light"/>
              </a:rPr>
              <a:t>Direct hit probability by 1D formula</a:t>
            </a:r>
            <a:endParaRPr lang="en-US" sz="2500" b="1" dirty="0">
              <a:latin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8855" y="1479964"/>
            <a:ext cx="2446632" cy="156966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600" b="1" dirty="0">
                <a:latin typeface="Calibri"/>
                <a:ea typeface="+mn-ea"/>
              </a:rPr>
              <a:t>For curved wellpaths,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600" b="1" dirty="0">
                <a:latin typeface="Calibri"/>
                <a:ea typeface="+mn-ea"/>
              </a:rPr>
              <a:t>the volume will curve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600" b="1" dirty="0">
              <a:latin typeface="Calibri"/>
              <a:ea typeface="+mn-ea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600" b="1" dirty="0">
              <a:latin typeface="Calibri"/>
              <a:ea typeface="+mn-ea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600" b="1" dirty="0">
              <a:latin typeface="Calibri"/>
              <a:ea typeface="+mn-ea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600" b="1" dirty="0">
                <a:latin typeface="Calibri"/>
                <a:ea typeface="+mn-ea"/>
              </a:rPr>
              <a:t>1D formula does not apply</a:t>
            </a:r>
            <a:endParaRPr lang="en-US" sz="1600" b="1" dirty="0">
              <a:latin typeface="Calibri"/>
              <a:ea typeface="+mn-ea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3"/>
    </mc:Choice>
    <mc:Fallback xmlns="">
      <p:transition spd="slow" advTm="3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793872" y="1239971"/>
            <a:ext cx="3225068" cy="2113734"/>
            <a:chOff x="871196" y="2069578"/>
            <a:chExt cx="4300091" cy="2818312"/>
          </a:xfrm>
        </p:grpSpPr>
        <p:sp>
          <p:nvSpPr>
            <p:cNvPr id="35" name="Freeform 3"/>
            <p:cNvSpPr/>
            <p:nvPr/>
          </p:nvSpPr>
          <p:spPr>
            <a:xfrm>
              <a:off x="3469824" y="2960926"/>
              <a:ext cx="1575069" cy="1120493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Freeform 3"/>
            <p:cNvSpPr/>
            <p:nvPr/>
          </p:nvSpPr>
          <p:spPr>
            <a:xfrm>
              <a:off x="3435973" y="2974817"/>
              <a:ext cx="1575069" cy="1120493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 3"/>
            <p:cNvSpPr/>
            <p:nvPr/>
          </p:nvSpPr>
          <p:spPr>
            <a:xfrm>
              <a:off x="3509337" y="2940375"/>
              <a:ext cx="1575069" cy="1120493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3542756" y="2920558"/>
              <a:ext cx="1575069" cy="1120493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3419861" y="3019742"/>
              <a:ext cx="1575069" cy="1120494"/>
            </a:xfrm>
            <a:custGeom>
              <a:avLst/>
              <a:gdLst>
                <a:gd name="connsiteX0" fmla="*/ 0 w 5159828"/>
                <a:gd name="connsiteY0" fmla="*/ 0 h 3670663"/>
                <a:gd name="connsiteX1" fmla="*/ 1084217 w 5159828"/>
                <a:gd name="connsiteY1" fmla="*/ 1280160 h 3670663"/>
                <a:gd name="connsiteX2" fmla="*/ 3500845 w 5159828"/>
                <a:gd name="connsiteY2" fmla="*/ 2351315 h 3670663"/>
                <a:gd name="connsiteX3" fmla="*/ 5159828 w 5159828"/>
                <a:gd name="connsiteY3" fmla="*/ 3670663 h 367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9828" h="3670663">
                  <a:moveTo>
                    <a:pt x="0" y="0"/>
                  </a:moveTo>
                  <a:cubicBezTo>
                    <a:pt x="250371" y="444137"/>
                    <a:pt x="500743" y="888274"/>
                    <a:pt x="1084217" y="1280160"/>
                  </a:cubicBezTo>
                  <a:cubicBezTo>
                    <a:pt x="1667691" y="1672046"/>
                    <a:pt x="2821577" y="1952898"/>
                    <a:pt x="3500845" y="2351315"/>
                  </a:cubicBezTo>
                  <a:cubicBezTo>
                    <a:pt x="4180113" y="2749732"/>
                    <a:pt x="4669970" y="3210197"/>
                    <a:pt x="5159828" y="367066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ttvinklet trekant 13"/>
            <p:cNvSpPr/>
            <p:nvPr/>
          </p:nvSpPr>
          <p:spPr>
            <a:xfrm flipH="1">
              <a:off x="4928973" y="3960281"/>
              <a:ext cx="242314" cy="21126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b-NO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ttvinklet trekant 35"/>
            <p:cNvSpPr/>
            <p:nvPr/>
          </p:nvSpPr>
          <p:spPr>
            <a:xfrm rot="10800000" flipH="1">
              <a:off x="3338065" y="2824776"/>
              <a:ext cx="273118" cy="18665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b-NO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0"/>
            <p:cNvSpPr/>
            <p:nvPr/>
          </p:nvSpPr>
          <p:spPr>
            <a:xfrm rot="4479025">
              <a:off x="2037674" y="2112153"/>
              <a:ext cx="1628720" cy="327660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Oval 20"/>
            <p:cNvSpPr/>
            <p:nvPr/>
          </p:nvSpPr>
          <p:spPr>
            <a:xfrm rot="4479025">
              <a:off x="2253272" y="2528892"/>
              <a:ext cx="1203140" cy="24204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20"/>
            <p:cNvSpPr/>
            <p:nvPr/>
          </p:nvSpPr>
          <p:spPr>
            <a:xfrm rot="4479025">
              <a:off x="2441430" y="2938946"/>
              <a:ext cx="793891" cy="15971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4479025">
              <a:off x="2609307" y="3310408"/>
              <a:ext cx="433490" cy="872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67529" y="3643175"/>
              <a:ext cx="80349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1</a:t>
              </a:r>
              <a:r>
                <a:rPr lang="nb-NO" sz="1350" i="1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nb-NO" sz="135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" name="Ellipse 1"/>
            <p:cNvSpPr/>
            <p:nvPr/>
          </p:nvSpPr>
          <p:spPr>
            <a:xfrm>
              <a:off x="2781452" y="3702234"/>
              <a:ext cx="95465" cy="954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b-NO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1"/>
            <p:cNvSpPr txBox="1"/>
            <p:nvPr/>
          </p:nvSpPr>
          <p:spPr>
            <a:xfrm>
              <a:off x="2022676" y="3746449"/>
              <a:ext cx="6536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2</a:t>
              </a:r>
              <a:r>
                <a:rPr lang="nb-NO" sz="1350" i="1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nb-NO" sz="135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1" name="TextBox 21"/>
            <p:cNvSpPr txBox="1"/>
            <p:nvPr/>
          </p:nvSpPr>
          <p:spPr>
            <a:xfrm>
              <a:off x="1638836" y="3861042"/>
              <a:ext cx="50134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3</a:t>
              </a:r>
              <a:r>
                <a:rPr lang="nb-NO" sz="1350" i="1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nb-NO" sz="135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2" name="TextBox 21"/>
            <p:cNvSpPr txBox="1"/>
            <p:nvPr/>
          </p:nvSpPr>
          <p:spPr>
            <a:xfrm>
              <a:off x="1225885" y="3994653"/>
              <a:ext cx="55088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dirty="0">
                  <a:solidFill>
                    <a:prstClr val="black"/>
                  </a:solidFill>
                  <a:latin typeface="Calibri"/>
                  <a:ea typeface="+mn-ea"/>
                </a:rPr>
                <a:t>4</a:t>
              </a:r>
              <a:r>
                <a:rPr lang="nb-NO" sz="1350" i="1" dirty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s</a:t>
              </a:r>
              <a:endParaRPr lang="nb-NO" sz="135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4" name="TekstSylinder 83"/>
            <p:cNvSpPr txBox="1"/>
            <p:nvPr/>
          </p:nvSpPr>
          <p:spPr>
            <a:xfrm>
              <a:off x="3088400" y="2145617"/>
              <a:ext cx="153703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1350" i="1" dirty="0">
                  <a:solidFill>
                    <a:prstClr val="black"/>
                  </a:solidFill>
                  <a:latin typeface="Calibri"/>
                  <a:ea typeface="+mn-ea"/>
                </a:rPr>
                <a:t>Direct hit volume, V</a:t>
              </a:r>
              <a:r>
                <a:rPr lang="nb-NO" sz="1350" i="1" baseline="-25000" dirty="0">
                  <a:solidFill>
                    <a:prstClr val="black"/>
                  </a:solidFill>
                  <a:latin typeface="Calibri"/>
                  <a:ea typeface="+mn-ea"/>
                </a:rPr>
                <a:t>DH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2921940" y="3342689"/>
              <a:ext cx="681525" cy="3698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reeform 93"/>
            <p:cNvSpPr/>
            <p:nvPr/>
          </p:nvSpPr>
          <p:spPr>
            <a:xfrm>
              <a:off x="1214003" y="2481247"/>
              <a:ext cx="1703952" cy="2406643"/>
            </a:xfrm>
            <a:custGeom>
              <a:avLst/>
              <a:gdLst>
                <a:gd name="connsiteX0" fmla="*/ 0 w 2797364"/>
                <a:gd name="connsiteY0" fmla="*/ 0 h 4099388"/>
                <a:gd name="connsiteX1" fmla="*/ 616449 w 2797364"/>
                <a:gd name="connsiteY1" fmla="*/ 1027415 h 4099388"/>
                <a:gd name="connsiteX2" fmla="*/ 2034283 w 2797364"/>
                <a:gd name="connsiteY2" fmla="*/ 1561672 h 4099388"/>
                <a:gd name="connsiteX3" fmla="*/ 2630184 w 2797364"/>
                <a:gd name="connsiteY3" fmla="*/ 2075379 h 4099388"/>
                <a:gd name="connsiteX4" fmla="*/ 2784296 w 2797364"/>
                <a:gd name="connsiteY4" fmla="*/ 2794570 h 4099388"/>
                <a:gd name="connsiteX5" fmla="*/ 2363056 w 2797364"/>
                <a:gd name="connsiteY5" fmla="*/ 4099388 h 409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4" h="4099388">
                  <a:moveTo>
                    <a:pt x="0" y="0"/>
                  </a:moveTo>
                  <a:cubicBezTo>
                    <a:pt x="138701" y="383568"/>
                    <a:pt x="277402" y="767136"/>
                    <a:pt x="616449" y="1027415"/>
                  </a:cubicBezTo>
                  <a:cubicBezTo>
                    <a:pt x="955496" y="1287694"/>
                    <a:pt x="1698661" y="1387011"/>
                    <a:pt x="2034283" y="1561672"/>
                  </a:cubicBezTo>
                  <a:cubicBezTo>
                    <a:pt x="2369905" y="1736333"/>
                    <a:pt x="2505182" y="1869896"/>
                    <a:pt x="2630184" y="2075379"/>
                  </a:cubicBezTo>
                  <a:cubicBezTo>
                    <a:pt x="2755186" y="2280862"/>
                    <a:pt x="2828817" y="2457235"/>
                    <a:pt x="2784296" y="2794570"/>
                  </a:cubicBezTo>
                  <a:cubicBezTo>
                    <a:pt x="2739775" y="3131905"/>
                    <a:pt x="2551415" y="3615646"/>
                    <a:pt x="2363056" y="409938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1196" y="2069578"/>
              <a:ext cx="960742" cy="738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232183" y="191217"/>
            <a:ext cx="868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2400" b="1" dirty="0">
                <a:solidFill>
                  <a:srgbClr val="4888D7"/>
                </a:solidFill>
                <a:latin typeface="Helvetica Light"/>
              </a:rPr>
              <a:t>Separation Factor: </a:t>
            </a:r>
            <a:r>
              <a:rPr lang="nb-NO" sz="2400" b="1" dirty="0">
                <a:latin typeface="Helvetica Light"/>
              </a:rPr>
              <a:t>Relates to Unintentional Crossing</a:t>
            </a:r>
            <a:endParaRPr lang="en-US" sz="2400" b="1" dirty="0">
              <a:latin typeface="Helvetica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11770" y="663008"/>
            <a:ext cx="4342815" cy="4426449"/>
            <a:chOff x="4611770" y="663008"/>
            <a:chExt cx="4342815" cy="4426449"/>
          </a:xfrm>
        </p:grpSpPr>
        <p:sp>
          <p:nvSpPr>
            <p:cNvPr id="59" name="Up Arrow 58"/>
            <p:cNvSpPr/>
            <p:nvPr/>
          </p:nvSpPr>
          <p:spPr>
            <a:xfrm flipV="1">
              <a:off x="7109107" y="4069062"/>
              <a:ext cx="287564" cy="473228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Up Arrow 57"/>
            <p:cNvSpPr/>
            <p:nvPr/>
          </p:nvSpPr>
          <p:spPr>
            <a:xfrm rot="18689223">
              <a:off x="6297125" y="1419073"/>
              <a:ext cx="287564" cy="473228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4611770" y="663008"/>
              <a:ext cx="4111246" cy="4426449"/>
              <a:chOff x="5926908" y="815046"/>
              <a:chExt cx="5481661" cy="5901932"/>
            </a:xfrm>
          </p:grpSpPr>
          <p:sp>
            <p:nvSpPr>
              <p:cNvPr id="9" name="Chord 8"/>
              <p:cNvSpPr/>
              <p:nvPr/>
            </p:nvSpPr>
            <p:spPr>
              <a:xfrm rot="10800000">
                <a:off x="7141088" y="1112565"/>
                <a:ext cx="4267481" cy="5604413"/>
              </a:xfrm>
              <a:prstGeom prst="chord">
                <a:avLst>
                  <a:gd name="adj1" fmla="val 4315455"/>
                  <a:gd name="adj2" fmla="val 1468430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rot="16200000">
                <a:off x="6953072" y="2845169"/>
                <a:ext cx="4934586" cy="1966938"/>
              </a:xfrm>
              <a:prstGeom prst="parallelogram">
                <a:avLst>
                  <a:gd name="adj" fmla="val 7560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53" name="Gruppe 52"/>
              <p:cNvGrpSpPr/>
              <p:nvPr/>
            </p:nvGrpSpPr>
            <p:grpSpPr>
              <a:xfrm>
                <a:off x="8517776" y="2803259"/>
                <a:ext cx="1677416" cy="1229952"/>
                <a:chOff x="3155359" y="2426197"/>
                <a:chExt cx="2414499" cy="1770411"/>
              </a:xfrm>
            </p:grpSpPr>
            <p:sp>
              <p:nvSpPr>
                <p:cNvPr id="56" name="Freeform 3"/>
                <p:cNvSpPr/>
                <p:nvPr/>
              </p:nvSpPr>
              <p:spPr>
                <a:xfrm>
                  <a:off x="3302678" y="2426197"/>
                  <a:ext cx="2267180" cy="1612855"/>
                </a:xfrm>
                <a:custGeom>
                  <a:avLst/>
                  <a:gdLst>
                    <a:gd name="connsiteX0" fmla="*/ 0 w 5159828"/>
                    <a:gd name="connsiteY0" fmla="*/ 0 h 3670663"/>
                    <a:gd name="connsiteX1" fmla="*/ 1084217 w 5159828"/>
                    <a:gd name="connsiteY1" fmla="*/ 1280160 h 3670663"/>
                    <a:gd name="connsiteX2" fmla="*/ 3500845 w 5159828"/>
                    <a:gd name="connsiteY2" fmla="*/ 2351315 h 3670663"/>
                    <a:gd name="connsiteX3" fmla="*/ 5159828 w 5159828"/>
                    <a:gd name="connsiteY3" fmla="*/ 3670663 h 367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59828" h="3670663">
                      <a:moveTo>
                        <a:pt x="0" y="0"/>
                      </a:moveTo>
                      <a:cubicBezTo>
                        <a:pt x="250371" y="444137"/>
                        <a:pt x="500743" y="888274"/>
                        <a:pt x="1084217" y="1280160"/>
                      </a:cubicBezTo>
                      <a:cubicBezTo>
                        <a:pt x="1667691" y="1672046"/>
                        <a:pt x="2821577" y="1952898"/>
                        <a:pt x="3500845" y="2351315"/>
                      </a:cubicBezTo>
                      <a:cubicBezTo>
                        <a:pt x="4180113" y="2749732"/>
                        <a:pt x="4669970" y="3210197"/>
                        <a:pt x="5159828" y="367066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7" name="Freeform 2"/>
                <p:cNvSpPr/>
                <p:nvPr/>
              </p:nvSpPr>
              <p:spPr>
                <a:xfrm>
                  <a:off x="3155359" y="2583753"/>
                  <a:ext cx="2267180" cy="1612855"/>
                </a:xfrm>
                <a:custGeom>
                  <a:avLst/>
                  <a:gdLst>
                    <a:gd name="connsiteX0" fmla="*/ 0 w 5159828"/>
                    <a:gd name="connsiteY0" fmla="*/ 0 h 3670663"/>
                    <a:gd name="connsiteX1" fmla="*/ 1084217 w 5159828"/>
                    <a:gd name="connsiteY1" fmla="*/ 1280160 h 3670663"/>
                    <a:gd name="connsiteX2" fmla="*/ 3500845 w 5159828"/>
                    <a:gd name="connsiteY2" fmla="*/ 2351315 h 3670663"/>
                    <a:gd name="connsiteX3" fmla="*/ 5159828 w 5159828"/>
                    <a:gd name="connsiteY3" fmla="*/ 3670663 h 367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59828" h="3670663">
                      <a:moveTo>
                        <a:pt x="0" y="0"/>
                      </a:moveTo>
                      <a:cubicBezTo>
                        <a:pt x="250371" y="444137"/>
                        <a:pt x="500743" y="888274"/>
                        <a:pt x="1084217" y="1280160"/>
                      </a:cubicBezTo>
                      <a:cubicBezTo>
                        <a:pt x="1667691" y="1672046"/>
                        <a:pt x="2821577" y="1952898"/>
                        <a:pt x="3500845" y="2351315"/>
                      </a:cubicBezTo>
                      <a:cubicBezTo>
                        <a:pt x="4180113" y="2749732"/>
                        <a:pt x="4669970" y="3210197"/>
                        <a:pt x="5159828" y="367066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5" name="Rettvinklet trekant 54"/>
              <p:cNvSpPr/>
              <p:nvPr/>
            </p:nvSpPr>
            <p:spPr>
              <a:xfrm rot="10800000" flipH="1">
                <a:off x="8473310" y="2806831"/>
                <a:ext cx="273118" cy="186654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nb-NO" sz="135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2" name="Gruppe 11"/>
              <p:cNvGrpSpPr/>
              <p:nvPr/>
            </p:nvGrpSpPr>
            <p:grpSpPr>
              <a:xfrm>
                <a:off x="6346715" y="2854150"/>
                <a:ext cx="3276602" cy="1628720"/>
                <a:chOff x="5984305" y="2818556"/>
                <a:chExt cx="3276602" cy="1628720"/>
              </a:xfrm>
            </p:grpSpPr>
            <p:sp>
              <p:nvSpPr>
                <p:cNvPr id="38" name="Oval 20"/>
                <p:cNvSpPr/>
                <p:nvPr/>
              </p:nvSpPr>
              <p:spPr>
                <a:xfrm rot="4479025">
                  <a:off x="6808246" y="1994615"/>
                  <a:ext cx="1628720" cy="327660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Oval 20"/>
                <p:cNvSpPr/>
                <p:nvPr/>
              </p:nvSpPr>
              <p:spPr>
                <a:xfrm rot="4479025">
                  <a:off x="7023845" y="2411354"/>
                  <a:ext cx="1203139" cy="242043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Oval 20"/>
                <p:cNvSpPr/>
                <p:nvPr/>
              </p:nvSpPr>
              <p:spPr>
                <a:xfrm rot="4479025">
                  <a:off x="7212003" y="2821408"/>
                  <a:ext cx="793891" cy="159712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Oval 20"/>
                <p:cNvSpPr/>
                <p:nvPr/>
              </p:nvSpPr>
              <p:spPr>
                <a:xfrm rot="4479025">
                  <a:off x="7379879" y="3192870"/>
                  <a:ext cx="433490" cy="8720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4" name="TextBox 21"/>
                <p:cNvSpPr txBox="1"/>
                <p:nvPr/>
              </p:nvSpPr>
              <p:spPr>
                <a:xfrm>
                  <a:off x="7138103" y="3525639"/>
                  <a:ext cx="77469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b-NO" sz="1350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1</a:t>
                  </a:r>
                  <a:r>
                    <a:rPr lang="nb-NO" sz="1350" i="1" dirty="0">
                      <a:solidFill>
                        <a:prstClr val="black"/>
                      </a:solidFill>
                      <a:latin typeface="Symbol" panose="05050102010706020507" pitchFamily="18" charset="2"/>
                      <a:ea typeface="+mn-ea"/>
                    </a:rPr>
                    <a:t>s</a:t>
                  </a:r>
                  <a:endParaRPr lang="nb-NO" sz="1350" i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7" name="TextBox 21"/>
                <p:cNvSpPr txBox="1"/>
                <p:nvPr/>
              </p:nvSpPr>
              <p:spPr>
                <a:xfrm>
                  <a:off x="6802672" y="3636631"/>
                  <a:ext cx="691005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b-NO" sz="1350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2</a:t>
                  </a:r>
                  <a:r>
                    <a:rPr lang="nb-NO" sz="1350" i="1" dirty="0">
                      <a:solidFill>
                        <a:prstClr val="black"/>
                      </a:solidFill>
                      <a:latin typeface="Symbol" panose="05050102010706020507" pitchFamily="18" charset="2"/>
                      <a:ea typeface="+mn-ea"/>
                    </a:rPr>
                    <a:t>s</a:t>
                  </a:r>
                  <a:endParaRPr lang="nb-NO" sz="1350" i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8" name="TextBox 21"/>
                <p:cNvSpPr txBox="1"/>
                <p:nvPr/>
              </p:nvSpPr>
              <p:spPr>
                <a:xfrm>
                  <a:off x="6457182" y="3778908"/>
                  <a:ext cx="655467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b-NO" sz="1350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3</a:t>
                  </a:r>
                  <a:r>
                    <a:rPr lang="nb-NO" sz="1350" i="1" dirty="0">
                      <a:solidFill>
                        <a:prstClr val="black"/>
                      </a:solidFill>
                      <a:latin typeface="Symbol" panose="05050102010706020507" pitchFamily="18" charset="2"/>
                      <a:ea typeface="+mn-ea"/>
                    </a:rPr>
                    <a:t>s</a:t>
                  </a:r>
                  <a:endParaRPr lang="nb-NO" sz="1350" i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9" name="TextBox 21"/>
                <p:cNvSpPr txBox="1"/>
                <p:nvPr/>
              </p:nvSpPr>
              <p:spPr>
                <a:xfrm>
                  <a:off x="6022809" y="3932917"/>
                  <a:ext cx="499669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b-NO" sz="1350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4</a:t>
                  </a:r>
                  <a:r>
                    <a:rPr lang="nb-NO" sz="1350" i="1" dirty="0">
                      <a:solidFill>
                        <a:prstClr val="black"/>
                      </a:solidFill>
                      <a:latin typeface="Symbol" panose="05050102010706020507" pitchFamily="18" charset="2"/>
                      <a:ea typeface="+mn-ea"/>
                    </a:rPr>
                    <a:t>s</a:t>
                  </a:r>
                  <a:endParaRPr lang="nb-NO" sz="1350" i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71" name="Ellipse 70"/>
                <p:cNvSpPr/>
                <p:nvPr/>
              </p:nvSpPr>
              <p:spPr>
                <a:xfrm>
                  <a:off x="7551314" y="3578793"/>
                  <a:ext cx="95465" cy="9546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nb-NO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5" name="TekstSylinder 84"/>
              <p:cNvSpPr txBox="1"/>
              <p:nvPr/>
            </p:nvSpPr>
            <p:spPr>
              <a:xfrm>
                <a:off x="7115331" y="815046"/>
                <a:ext cx="2477533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1350" i="1" dirty="0">
                    <a:solidFill>
                      <a:prstClr val="black"/>
                    </a:solidFill>
                    <a:latin typeface="Calibri"/>
                    <a:ea typeface="+mn-ea"/>
                  </a:rPr>
                  <a:t>Unintentional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1350" i="1" dirty="0">
                    <a:solidFill>
                      <a:prstClr val="black"/>
                    </a:solidFill>
                    <a:latin typeface="Calibri"/>
                    <a:ea typeface="+mn-ea"/>
                  </a:rPr>
                  <a:t>crossing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1350" i="1" dirty="0">
                    <a:solidFill>
                      <a:prstClr val="black"/>
                    </a:solidFill>
                    <a:latin typeface="Calibri"/>
                    <a:ea typeface="+mn-ea"/>
                  </a:rPr>
                  <a:t>volume, V</a:t>
                </a:r>
                <a:r>
                  <a:rPr lang="nb-NO" sz="1350" i="1" baseline="-25000" dirty="0">
                    <a:solidFill>
                      <a:prstClr val="black"/>
                    </a:solidFill>
                    <a:latin typeface="Calibri"/>
                    <a:ea typeface="+mn-ea"/>
                  </a:rPr>
                  <a:t>UC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8445785" y="1371754"/>
                <a:ext cx="1911093" cy="144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0356878" y="2798420"/>
                <a:ext cx="34603" cy="34634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V="1">
                <a:off x="8046793" y="3249942"/>
                <a:ext cx="681525" cy="36981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Freeform 92"/>
              <p:cNvSpPr/>
              <p:nvPr/>
            </p:nvSpPr>
            <p:spPr>
              <a:xfrm>
                <a:off x="6363865" y="2422449"/>
                <a:ext cx="1703952" cy="2406643"/>
              </a:xfrm>
              <a:custGeom>
                <a:avLst/>
                <a:gdLst>
                  <a:gd name="connsiteX0" fmla="*/ 0 w 2797364"/>
                  <a:gd name="connsiteY0" fmla="*/ 0 h 4099388"/>
                  <a:gd name="connsiteX1" fmla="*/ 616449 w 2797364"/>
                  <a:gd name="connsiteY1" fmla="*/ 1027415 h 4099388"/>
                  <a:gd name="connsiteX2" fmla="*/ 2034283 w 2797364"/>
                  <a:gd name="connsiteY2" fmla="*/ 1561672 h 4099388"/>
                  <a:gd name="connsiteX3" fmla="*/ 2630184 w 2797364"/>
                  <a:gd name="connsiteY3" fmla="*/ 2075379 h 4099388"/>
                  <a:gd name="connsiteX4" fmla="*/ 2784296 w 2797364"/>
                  <a:gd name="connsiteY4" fmla="*/ 2794570 h 4099388"/>
                  <a:gd name="connsiteX5" fmla="*/ 2363056 w 2797364"/>
                  <a:gd name="connsiteY5" fmla="*/ 4099388 h 409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7364" h="4099388">
                    <a:moveTo>
                      <a:pt x="0" y="0"/>
                    </a:moveTo>
                    <a:cubicBezTo>
                      <a:pt x="138701" y="383568"/>
                      <a:pt x="277402" y="767136"/>
                      <a:pt x="616449" y="1027415"/>
                    </a:cubicBezTo>
                    <a:cubicBezTo>
                      <a:pt x="955496" y="1287694"/>
                      <a:pt x="1698661" y="1387011"/>
                      <a:pt x="2034283" y="1561672"/>
                    </a:cubicBezTo>
                    <a:cubicBezTo>
                      <a:pt x="2369905" y="1736333"/>
                      <a:pt x="2505182" y="1869896"/>
                      <a:pt x="2630184" y="2075379"/>
                    </a:cubicBezTo>
                    <a:cubicBezTo>
                      <a:pt x="2755186" y="2280862"/>
                      <a:pt x="2828817" y="2457235"/>
                      <a:pt x="2784296" y="2794570"/>
                    </a:cubicBezTo>
                    <a:cubicBezTo>
                      <a:pt x="2739775" y="3131905"/>
                      <a:pt x="2551415" y="3615646"/>
                      <a:pt x="2363056" y="40993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5926908" y="2017573"/>
                <a:ext cx="960742" cy="738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Up Arrow 4"/>
            <p:cNvSpPr/>
            <p:nvPr/>
          </p:nvSpPr>
          <p:spPr>
            <a:xfrm>
              <a:off x="7201081" y="693235"/>
              <a:ext cx="287564" cy="473228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Up Arrow 53"/>
            <p:cNvSpPr/>
            <p:nvPr/>
          </p:nvSpPr>
          <p:spPr>
            <a:xfrm rot="3510705">
              <a:off x="8203279" y="1320621"/>
              <a:ext cx="287564" cy="473228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Up Arrow 59"/>
            <p:cNvSpPr/>
            <p:nvPr/>
          </p:nvSpPr>
          <p:spPr>
            <a:xfrm rot="7889223">
              <a:off x="8296891" y="3060916"/>
              <a:ext cx="287564" cy="473228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94917" y="3743854"/>
              <a:ext cx="135966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900" i="1" dirty="0">
                  <a:solidFill>
                    <a:prstClr val="black"/>
                  </a:solidFill>
                  <a:latin typeface="Calibri"/>
                  <a:ea typeface="+mn-ea"/>
                </a:rPr>
                <a:t>V</a:t>
              </a:r>
              <a:r>
                <a:rPr lang="nb-NO" sz="900" i="1" baseline="-25000" dirty="0">
                  <a:solidFill>
                    <a:prstClr val="black"/>
                  </a:solidFill>
                  <a:latin typeface="Calibri"/>
                  <a:ea typeface="+mn-ea"/>
                </a:rPr>
                <a:t>UC</a:t>
              </a:r>
              <a:r>
                <a:rPr lang="nb-NO" sz="900" i="1" dirty="0">
                  <a:solidFill>
                    <a:prstClr val="black"/>
                  </a:solidFill>
                  <a:latin typeface="Calibri"/>
                  <a:ea typeface="+mn-ea"/>
                </a:rPr>
                <a:t> extends to infinity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900" i="1" dirty="0">
                  <a:solidFill>
                    <a:prstClr val="black"/>
                  </a:solidFill>
                  <a:latin typeface="Calibri"/>
                  <a:ea typeface="+mn-ea"/>
                </a:rPr>
                <a:t>beyond planar boundary,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900" i="1" dirty="0">
                  <a:solidFill>
                    <a:prstClr val="black"/>
                  </a:solidFill>
                  <a:latin typeface="Calibri"/>
                  <a:ea typeface="+mn-ea"/>
                </a:rPr>
                <a:t>and perpendicular to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b-NO" sz="900" i="1" dirty="0">
                  <a:solidFill>
                    <a:prstClr val="black"/>
                  </a:solidFill>
                  <a:latin typeface="Calibri"/>
                  <a:ea typeface="+mn-ea"/>
                </a:rPr>
                <a:t>well-to-well line</a:t>
              </a:r>
              <a:endParaRPr lang="en-US" sz="900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9822" y="3463211"/>
            <a:ext cx="4503504" cy="13234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600" dirty="0">
                <a:solidFill>
                  <a:prstClr val="black"/>
                </a:solidFill>
                <a:latin typeface="Calibri"/>
                <a:ea typeface="+mn-ea"/>
              </a:rPr>
              <a:t>The probability of </a:t>
            </a:r>
            <a:r>
              <a:rPr lang="nb-NO" sz="1600" u="sng" dirty="0">
                <a:solidFill>
                  <a:prstClr val="black"/>
                </a:solidFill>
                <a:latin typeface="Calibri"/>
                <a:ea typeface="+mn-ea"/>
              </a:rPr>
              <a:t>one point</a:t>
            </a:r>
            <a:r>
              <a:rPr lang="nb-NO" sz="1600" dirty="0">
                <a:solidFill>
                  <a:prstClr val="black"/>
                </a:solidFill>
                <a:latin typeface="Calibri"/>
                <a:ea typeface="+mn-ea"/>
              </a:rPr>
              <a:t> hitting an offset well can be found by: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600" dirty="0">
                <a:solidFill>
                  <a:prstClr val="black"/>
                </a:solidFill>
                <a:latin typeface="Calibri"/>
                <a:ea typeface="+mn-ea"/>
              </a:rPr>
              <a:t>       -    Monte Carlo simulations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600" dirty="0">
                <a:solidFill>
                  <a:prstClr val="black"/>
                </a:solidFill>
                <a:latin typeface="Calibri"/>
                <a:ea typeface="+mn-ea"/>
              </a:rPr>
              <a:t>       -    Divide into segments; sum(PDF</a:t>
            </a:r>
            <a:r>
              <a:rPr lang="nb-NO" sz="1600" baseline="-25000" dirty="0">
                <a:solidFill>
                  <a:prstClr val="black"/>
                </a:solidFill>
                <a:latin typeface="Calibri"/>
                <a:ea typeface="+mn-ea"/>
              </a:rPr>
              <a:t>centre</a:t>
            </a:r>
            <a:r>
              <a:rPr lang="nb-NO" sz="1600" dirty="0">
                <a:solidFill>
                  <a:prstClr val="black"/>
                </a:solidFill>
                <a:latin typeface="Calibri"/>
                <a:ea typeface="+mn-ea"/>
              </a:rPr>
              <a:t> * V</a:t>
            </a:r>
            <a:r>
              <a:rPr lang="nb-NO" sz="1600" baseline="-25000" dirty="0">
                <a:solidFill>
                  <a:prstClr val="black"/>
                </a:solidFill>
                <a:latin typeface="Calibri"/>
                <a:ea typeface="+mn-ea"/>
              </a:rPr>
              <a:t>segment</a:t>
            </a:r>
            <a:r>
              <a:rPr lang="nb-NO" sz="1600" dirty="0">
                <a:solidFill>
                  <a:prstClr val="black"/>
                </a:solidFill>
                <a:latin typeface="Calibri"/>
                <a:ea typeface="+mn-ea"/>
              </a:rPr>
              <a:t>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600" dirty="0">
                <a:solidFill>
                  <a:prstClr val="black"/>
                </a:solidFill>
                <a:latin typeface="Calibri"/>
                <a:ea typeface="+mn-ea"/>
              </a:rPr>
              <a:t>... NOT the 1D formula.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0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4"/>
    </mc:Choice>
    <mc:Fallback xmlns="">
      <p:transition spd="slow" advTm="4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Separation Factor: </a:t>
            </a:r>
            <a:r>
              <a:rPr lang="nb-NO" dirty="0">
                <a:solidFill>
                  <a:schemeClr val="tx1"/>
                </a:solidFill>
              </a:rPr>
              <a:t>Current Status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7638" y="1669079"/>
            <a:ext cx="8843962" cy="2952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dirty="0"/>
              <a:t>Many variants in use, lack of standardisation</a:t>
            </a:r>
          </a:p>
          <a:p>
            <a:pPr>
              <a:lnSpc>
                <a:spcPct val="150000"/>
              </a:lnSpc>
            </a:pPr>
            <a:r>
              <a:rPr lang="nb-NO" dirty="0"/>
              <a:t>SPE WPTS recommendation (SPE-187073-PA) still not widely adopted</a:t>
            </a:r>
          </a:p>
          <a:p>
            <a:pPr>
              <a:lnSpc>
                <a:spcPct val="150000"/>
              </a:lnSpc>
            </a:pPr>
            <a:r>
              <a:rPr lang="nb-NO" dirty="0"/>
              <a:t>Possible reasons:</a:t>
            </a:r>
          </a:p>
          <a:p>
            <a:pPr lvl="1">
              <a:lnSpc>
                <a:spcPct val="100000"/>
              </a:lnSpc>
            </a:pPr>
            <a:r>
              <a:rPr lang="nb-NO" dirty="0"/>
              <a:t>Inertia/conservatism</a:t>
            </a:r>
          </a:p>
          <a:p>
            <a:pPr lvl="1">
              <a:lnSpc>
                <a:spcPct val="100000"/>
              </a:lnSpc>
            </a:pPr>
            <a:r>
              <a:rPr lang="nb-NO" dirty="0"/>
              <a:t>Benefits are unclear</a:t>
            </a:r>
          </a:p>
          <a:p>
            <a:pPr lvl="1">
              <a:lnSpc>
                <a:spcPct val="100000"/>
              </a:lnSpc>
            </a:pPr>
            <a:r>
              <a:rPr lang="nb-NO" dirty="0"/>
              <a:t>Implications of change are unclear</a:t>
            </a:r>
          </a:p>
          <a:p>
            <a:pPr lvl="1">
              <a:lnSpc>
                <a:spcPct val="100000"/>
              </a:lnSpc>
            </a:pPr>
            <a:r>
              <a:rPr lang="nb-NO" b="1" dirty="0"/>
              <a:t>Confusion about the meaning/interpretation of SF formulas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dirty="0">
                <a:latin typeface="Poppi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 Factor – Where are We?</a:t>
            </a:r>
            <a:endParaRPr lang="en-GB" b="0" dirty="0">
              <a:latin typeface="Poppi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FB4E93-63FC-4FFD-B52C-253616F831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8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2"/>
    </mc:Choice>
    <mc:Fallback xmlns="">
      <p:transition spd="slow" advTm="3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1.3|17|4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7.1|11.3|13.2|14.8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JCD Edits REV2" id="{5A671121-F321-4C07-BDA6-500D9D91C9AD}" vid="{06150470-63AC-4EA3-B086-24DBB1BC7E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VM53</Template>
  <TotalTime>2302</TotalTime>
  <Words>781</Words>
  <Application>Microsoft Office PowerPoint</Application>
  <PresentationFormat>Affichage à l'écran (16:9)</PresentationFormat>
  <Paragraphs>166</Paragraphs>
  <Slides>15</Slides>
  <Notes>1</Notes>
  <HiddenSlides>0</HiddenSlides>
  <MMClips>15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Helvetica Light</vt:lpstr>
      <vt:lpstr>Poppins</vt:lpstr>
      <vt:lpstr>Symbol</vt:lpstr>
      <vt:lpstr>1_Custom Design</vt:lpstr>
      <vt:lpstr>Office Theme</vt:lpstr>
      <vt:lpstr>Separation Factor – Where are We? (A supplement to SPE-200475-PA)</vt:lpstr>
      <vt:lpstr>Separation Factor: Contents</vt:lpstr>
      <vt:lpstr>Separation Factor: What is it?</vt:lpstr>
      <vt:lpstr>Présentation PowerPoint</vt:lpstr>
      <vt:lpstr>Separation Factor: Direct hit probability by 1D formula</vt:lpstr>
      <vt:lpstr>Separation Factor: Direct hit probability by 1D formula</vt:lpstr>
      <vt:lpstr>Separation Factor: Direct hit probability by 1D formula</vt:lpstr>
      <vt:lpstr>Présentation PowerPoint</vt:lpstr>
      <vt:lpstr>Separation Factor: Current Status</vt:lpstr>
      <vt:lpstr>Separation Factor: Evaluation of Options</vt:lpstr>
      <vt:lpstr>Separation Factor: Current Best Formula</vt:lpstr>
      <vt:lpstr>Separation Factor: Non-intuitive results</vt:lpstr>
      <vt:lpstr>Separation Factor: Non-intuitive results</vt:lpstr>
      <vt:lpstr>Separation Factor: Conclusions</vt:lpstr>
      <vt:lpstr>Présentation PowerPoint</vt:lpstr>
    </vt:vector>
  </TitlesOfParts>
  <Company>Baker Hughes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Facts about Separation Factor</dc:title>
  <dc:creator>Wilson, Harry F</dc:creator>
  <cp:lastModifiedBy>Denis Reynaud</cp:lastModifiedBy>
  <cp:revision>85</cp:revision>
  <dcterms:created xsi:type="dcterms:W3CDTF">2021-03-31T15:09:22Z</dcterms:created>
  <dcterms:modified xsi:type="dcterms:W3CDTF">2021-04-14T08:16:58Z</dcterms:modified>
</cp:coreProperties>
</file>