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6"/>
  </p:notesMasterIdLst>
  <p:handoutMasterIdLst>
    <p:handoutMasterId r:id="rId7"/>
  </p:handoutMasterIdLst>
  <p:sldIdLst>
    <p:sldId id="259" r:id="rId2"/>
    <p:sldId id="258" r:id="rId3"/>
    <p:sldId id="262" r:id="rId4"/>
    <p:sldId id="261" r:id="rId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8D7"/>
    <a:srgbClr val="1A4377"/>
    <a:srgbClr val="1A1177"/>
    <a:srgbClr val="153776"/>
    <a:srgbClr val="7EBA31"/>
    <a:srgbClr val="1F5026"/>
    <a:srgbClr val="E5A420"/>
    <a:srgbClr val="1B1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479" autoAdjust="0"/>
  </p:normalViewPr>
  <p:slideViewPr>
    <p:cSldViewPr>
      <p:cViewPr varScale="1">
        <p:scale>
          <a:sx n="79" d="100"/>
          <a:sy n="79" d="100"/>
        </p:scale>
        <p:origin x="552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96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2E4557-4DDD-4D24-89A8-8572F778A838}" type="datetimeFigureOut">
              <a:rPr lang="en-US" altLang="en-US"/>
              <a:pPr>
                <a:defRPr/>
              </a:pPr>
              <a:t>4/15/2021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FB8446-70B1-4642-94C3-FE57E70D8B8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45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DB2C55-380E-4959-BA7C-E2D07B325C16}" type="datetimeFigureOut">
              <a:rPr lang="en-US" altLang="en-US"/>
              <a:pPr>
                <a:defRPr/>
              </a:pPr>
              <a:t>4/15/2021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69F2DE-BA09-42CB-BAE6-B882216B7DF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08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00149"/>
            <a:ext cx="6858000" cy="1828801"/>
          </a:xfrm>
        </p:spPr>
        <p:txBody>
          <a:bodyPr anchor="b"/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5150"/>
            <a:ext cx="6858000" cy="838200"/>
          </a:xfrm>
        </p:spPr>
        <p:txBody>
          <a:bodyPr/>
          <a:lstStyle>
            <a:lvl1pPr marL="0" indent="0" algn="ctr">
              <a:buNone/>
              <a:defRPr sz="2400">
                <a:latin typeface="Helvetica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8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8" y="971550"/>
            <a:ext cx="5643912" cy="623887"/>
          </a:xfrm>
        </p:spPr>
        <p:txBody>
          <a:bodyPr anchor="b"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733550"/>
            <a:ext cx="4629150" cy="3048000"/>
          </a:xfrm>
        </p:spPr>
        <p:txBody>
          <a:bodyPr/>
          <a:lstStyle>
            <a:lvl1pPr>
              <a:defRPr sz="3200">
                <a:latin typeface="Helvetica Light"/>
              </a:defRPr>
            </a:lvl1pPr>
            <a:lvl2pPr>
              <a:defRPr sz="2800">
                <a:latin typeface="Helvetica Light"/>
              </a:defRPr>
            </a:lvl2pPr>
            <a:lvl3pPr>
              <a:defRPr sz="2400">
                <a:latin typeface="Helvetica Light"/>
              </a:defRPr>
            </a:lvl3pPr>
            <a:lvl4pPr>
              <a:defRPr sz="2000">
                <a:latin typeface="Helvetica Light"/>
              </a:defRPr>
            </a:lvl4pPr>
            <a:lvl5pPr>
              <a:defRPr sz="2000">
                <a:latin typeface="Helvetica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88" y="1733550"/>
            <a:ext cx="3432525" cy="3048000"/>
          </a:xfr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8" y="971550"/>
            <a:ext cx="6634512" cy="700087"/>
          </a:xfrm>
        </p:spPr>
        <p:txBody>
          <a:bodyPr anchor="b"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33800" y="1885950"/>
            <a:ext cx="4783138" cy="28956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Helvetica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88" y="1885950"/>
            <a:ext cx="3432525" cy="2895600"/>
          </a:xfr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96300" y="4781550"/>
            <a:ext cx="4953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4888D7"/>
                </a:solidFill>
                <a:latin typeface="Helvetica Light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6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287" y="1200150"/>
            <a:ext cx="8470933" cy="3169381"/>
          </a:xfrm>
        </p:spPr>
        <p:txBody>
          <a:bodyPr vert="eaVert"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4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00151"/>
            <a:ext cx="1971675" cy="31242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00151"/>
            <a:ext cx="5762625" cy="3124200"/>
          </a:xfrm>
        </p:spPr>
        <p:txBody>
          <a:bodyPr vert="eaVert"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35512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3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882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8" y="1786246"/>
            <a:ext cx="4348162" cy="2878137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619" y="1786245"/>
            <a:ext cx="4419600" cy="2878137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189"/>
            <a:ext cx="6553200" cy="665162"/>
          </a:xfrm>
        </p:spPr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88" y="1809751"/>
            <a:ext cx="4351687" cy="60959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88" y="2419350"/>
            <a:ext cx="4351687" cy="2362200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04987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19350"/>
            <a:ext cx="3887788" cy="2362200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96300" y="4781550"/>
            <a:ext cx="4953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4888D7"/>
                </a:solidFill>
                <a:latin typeface="Helvetica Light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5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6300" y="4781550"/>
            <a:ext cx="495300" cy="274638"/>
          </a:xfrm>
        </p:spPr>
        <p:txBody>
          <a:bodyPr/>
          <a:lstStyle>
            <a:lvl1pPr>
              <a:defRPr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4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824962" y="-13055"/>
            <a:ext cx="2319037" cy="894165"/>
          </a:xfrm>
          <a:prstGeom prst="rect">
            <a:avLst/>
          </a:prstGeom>
          <a:solidFill>
            <a:srgbClr val="1A4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4763" y="-14240"/>
            <a:ext cx="6829725" cy="895350"/>
          </a:xfrm>
          <a:prstGeom prst="rect">
            <a:avLst/>
          </a:prstGeom>
          <a:solidFill>
            <a:srgbClr val="488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7638" y="978516"/>
            <a:ext cx="88439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8" y="1752838"/>
            <a:ext cx="8843962" cy="29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9" name="TextBox 11"/>
          <p:cNvSpPr txBox="1">
            <a:spLocks noChangeArrowheads="1"/>
          </p:cNvSpPr>
          <p:nvPr userDrawn="1"/>
        </p:nvSpPr>
        <p:spPr bwMode="auto">
          <a:xfrm>
            <a:off x="138539" y="201302"/>
            <a:ext cx="138546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53rd General Meeting</a:t>
            </a:r>
            <a:r>
              <a:rPr lang="en-US" altLang="en-US" sz="900" b="1" baseline="0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14 &amp; 15 of April 2021</a:t>
            </a:r>
            <a:r>
              <a:rPr lang="en-US" altLang="en-US" sz="900" b="1" baseline="0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Helvetica Light"/>
                <a:cs typeface="Helvetica" panose="020B0604020202020204" pitchFamily="34" charset="0"/>
              </a:rPr>
              <a:t>Virtual Conference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3752" y="4789109"/>
            <a:ext cx="5730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fld id="{E9652245-3D20-4FE0-B62E-46CFCAB1E9D9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19740" y="55851"/>
            <a:ext cx="4309482" cy="798733"/>
            <a:chOff x="2019740" y="12972"/>
            <a:chExt cx="4309482" cy="798733"/>
          </a:xfrm>
        </p:grpSpPr>
        <p:pic>
          <p:nvPicPr>
            <p:cNvPr id="1031" name="Picture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9270" y="12972"/>
              <a:ext cx="930423" cy="53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Box 14"/>
            <p:cNvSpPr txBox="1">
              <a:spLocks noChangeArrowheads="1"/>
            </p:cNvSpPr>
            <p:nvPr userDrawn="1"/>
          </p:nvSpPr>
          <p:spPr bwMode="auto">
            <a:xfrm>
              <a:off x="2019740" y="535480"/>
              <a:ext cx="430948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latin typeface="Helvetica Light"/>
                </a:rPr>
                <a:t>Wellbore Positioning Technical Section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866552" y="76868"/>
            <a:ext cx="2277448" cy="756698"/>
            <a:chOff x="7423304" y="140766"/>
            <a:chExt cx="1720696" cy="571713"/>
          </a:xfrm>
        </p:grpSpPr>
        <p:pic>
          <p:nvPicPr>
            <p:cNvPr id="1033" name="Picture 15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69047" y="140766"/>
              <a:ext cx="1229209" cy="29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 userDrawn="1"/>
          </p:nvSpPr>
          <p:spPr>
            <a:xfrm>
              <a:off x="7423304" y="433435"/>
              <a:ext cx="1720696" cy="27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The Industry Steering Committee on Wellbore Survey Accuracy (ISCWSA)</a:t>
              </a:r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1"/>
            <a:ext cx="9144000" cy="274638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rgbClr val="4888D7"/>
                </a:solidFill>
                <a:latin typeface="Helvetica Light"/>
              </a:defRPr>
            </a:lvl1pPr>
          </a:lstStyle>
          <a:p>
            <a:pPr>
              <a:defRPr/>
            </a:pPr>
            <a:r>
              <a:rPr lang="en-US"/>
              <a:t>Title of slide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4888D7"/>
          </a:solidFill>
          <a:latin typeface="Helvetica Ligh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1206273"/>
            <a:ext cx="7886700" cy="1366664"/>
          </a:xfrm>
        </p:spPr>
        <p:txBody>
          <a:bodyPr/>
          <a:lstStyle/>
          <a:p>
            <a:pPr algn="ctr"/>
            <a:r>
              <a:rPr lang="en-US" sz="4400" dirty="0"/>
              <a:t>Collision Avoidance Sub-Committee Update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495527"/>
          </a:xfrm>
        </p:spPr>
        <p:txBody>
          <a:bodyPr/>
          <a:lstStyle/>
          <a:p>
            <a:pPr algn="ctr"/>
            <a:r>
              <a:rPr lang="en-US" dirty="0"/>
              <a:t>Steve Sawaryn - 15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Title of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969D6ED-B511-4462-8546-5D843BCBC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1"/>
    </mc:Choice>
    <mc:Fallback xmlns="">
      <p:transition spd="slow" advTm="7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Avoidance SC - 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824C8-23E4-47A7-90FB-F8B85024F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slide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7DA6B-F5AD-417F-837E-12E8C11476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7638" y="1752600"/>
            <a:ext cx="8843962" cy="329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Develop draft of the standard CA report. </a:t>
            </a:r>
            <a:r>
              <a:rPr lang="en-GB" sz="1600" b="1" dirty="0"/>
              <a:t>Action: P. Clark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Investigate tie-in mode for the ISCWSA </a:t>
            </a:r>
            <a:r>
              <a:rPr lang="en-GB" sz="1600" dirty="0" err="1"/>
              <a:t>sidetrack</a:t>
            </a:r>
            <a:r>
              <a:rPr lang="en-GB" sz="1600" dirty="0"/>
              <a:t> example. </a:t>
            </a:r>
            <a:r>
              <a:rPr lang="en-GB" sz="1600" b="1" dirty="0"/>
              <a:t>Action: H. Wilson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Intend in-depth discussions of collision example with associated root cause analysis and some future date. </a:t>
            </a:r>
            <a:r>
              <a:rPr lang="en-GB" sz="1600" b="1" dirty="0"/>
              <a:t>Action: B. Poedjono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Invite Human Factors expert to assist with analysis of the above example. </a:t>
            </a:r>
            <a:r>
              <a:rPr lang="en-GB" sz="1600" b="1" dirty="0"/>
              <a:t>Action: J. Lightfoot / S. Sawaryn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Discuss collaboration required with Data Quality Assurance / Quality Control recognising this is a key foundation for CA. </a:t>
            </a:r>
            <a:r>
              <a:rPr lang="en-GB" sz="1600" b="1" dirty="0"/>
              <a:t>Action: S. Sawaryn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Develop an updated list of CA related (broad interpretation) papers, differentiating between peer approved and non-peer approved. </a:t>
            </a:r>
            <a:r>
              <a:rPr lang="en-GB" sz="1600" b="1" dirty="0"/>
              <a:t>Action: W. Allen / T. </a:t>
            </a:r>
            <a:r>
              <a:rPr lang="en-GB" sz="1600" b="1" dirty="0" err="1"/>
              <a:t>Mitschke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Finalise the draft of the CA management presentation slide pack. </a:t>
            </a:r>
            <a:r>
              <a:rPr lang="en-GB" sz="1600" b="1" dirty="0"/>
              <a:t>Action: S. Sawaryn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04DDBC1-2223-4FA7-BAD9-4A2A001B2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0"/>
    </mc:Choice>
    <mc:Fallback xmlns="">
      <p:transition spd="slow" advTm="46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Avoidance SC – March 2021 Meeting Actions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FB4E93-63FC-4FFD-B52C-253616F831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7DA6B-F5AD-417F-837E-12E8C11476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7638" y="1752600"/>
            <a:ext cx="8843962" cy="234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Arrange a virtual meeting (Mahmoud El-</a:t>
            </a:r>
            <a:r>
              <a:rPr lang="en-GB" sz="1600" dirty="0" err="1"/>
              <a:t>Gazawy</a:t>
            </a:r>
            <a:r>
              <a:rPr lang="en-GB" sz="1600" dirty="0"/>
              <a:t>, Phil Harbidge, Benny Poedjono and Steve Sawaryn) to discuss the standardisation of nomenclature across the ISCWSA sub-committees, coordinated under the Education Sub-Committee. </a:t>
            </a:r>
            <a:r>
              <a:rPr lang="en-GB" sz="1600" b="1" dirty="0"/>
              <a:t>Action: S. Sawaryn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Organise a special Collision Avoidance Meeting dedicated to discussing technical developments in the separation rule, particularly the need for the surface margin (</a:t>
            </a:r>
            <a:r>
              <a:rPr lang="en-GB" sz="1600" dirty="0" err="1"/>
              <a:t>Sm</a:t>
            </a:r>
            <a:r>
              <a:rPr lang="en-GB" sz="1600" dirty="0"/>
              <a:t>). </a:t>
            </a:r>
            <a:r>
              <a:rPr lang="en-GB" sz="1600" b="1" dirty="0"/>
              <a:t>Action: S. Sawaryn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inform the special Collision Avoidance Meeting, Andy McGregor kindly offered to run comparisons between Rev4 + </a:t>
            </a:r>
            <a:r>
              <a:rPr lang="en-GB" sz="1600" dirty="0" err="1"/>
              <a:t>Sm</a:t>
            </a:r>
            <a:r>
              <a:rPr lang="en-GB" sz="1600" dirty="0"/>
              <a:t> and Rev 5 with/without </a:t>
            </a:r>
            <a:r>
              <a:rPr lang="en-GB" sz="1600" dirty="0" err="1"/>
              <a:t>Sm</a:t>
            </a:r>
            <a:r>
              <a:rPr lang="en-GB" sz="1600" dirty="0"/>
              <a:t> in a </a:t>
            </a:r>
            <a:r>
              <a:rPr lang="en-GB" sz="1600" dirty="0" err="1"/>
              <a:t>tophole</a:t>
            </a:r>
            <a:r>
              <a:rPr lang="en-GB" sz="1600" dirty="0"/>
              <a:t> scenario where a conventional surface rule would normally apply. Jerry Codling also offered to assist (and has produced material for review). Action: </a:t>
            </a:r>
            <a:r>
              <a:rPr lang="en-GB" sz="1600" b="1" dirty="0"/>
              <a:t>A. McGregor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E48681-C292-465E-9F20-C3CE120CF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41"/>
    </mc:Choice>
    <mc:Fallback xmlns="">
      <p:transition spd="slow" advTm="97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71600" y="2427734"/>
            <a:ext cx="6858000" cy="81724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6714062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JCD Edits REV2" id="{5A671121-F321-4C07-BDA6-500D9D91C9AD}" vid="{06150470-63AC-4EA3-B086-24DBB1BC7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VM53</Template>
  <TotalTime>34</TotalTime>
  <Words>301</Words>
  <Application>Microsoft Office PowerPoint</Application>
  <PresentationFormat>Affichage à l'écran (16:9)</PresentationFormat>
  <Paragraphs>20</Paragraphs>
  <Slides>4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Light</vt:lpstr>
      <vt:lpstr>1_Custom Design</vt:lpstr>
      <vt:lpstr>Collision Avoidance Sub-Committee Update</vt:lpstr>
      <vt:lpstr>Collision Avoidance SC - Actions</vt:lpstr>
      <vt:lpstr>Collision Avoidance SC – March 2021 Meeting Actions</vt:lpstr>
      <vt:lpstr>Questions</vt:lpstr>
    </vt:vector>
  </TitlesOfParts>
  <Company>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Sawaryn</dc:creator>
  <cp:lastModifiedBy>Denis Reynaud</cp:lastModifiedBy>
  <cp:revision>6</cp:revision>
  <dcterms:created xsi:type="dcterms:W3CDTF">2021-04-14T20:45:47Z</dcterms:created>
  <dcterms:modified xsi:type="dcterms:W3CDTF">2021-04-15T11:55:07Z</dcterms:modified>
</cp:coreProperties>
</file>