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3"/>
  </p:notesMasterIdLst>
  <p:sldIdLst>
    <p:sldId id="645" r:id="rId3"/>
    <p:sldId id="931" r:id="rId4"/>
    <p:sldId id="927" r:id="rId5"/>
    <p:sldId id="926" r:id="rId6"/>
    <p:sldId id="925" r:id="rId7"/>
    <p:sldId id="919" r:id="rId8"/>
    <p:sldId id="920" r:id="rId9"/>
    <p:sldId id="924" r:id="rId10"/>
    <p:sldId id="930" r:id="rId11"/>
    <p:sldId id="929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C"/>
    <a:srgbClr val="003300"/>
    <a:srgbClr val="000095"/>
    <a:srgbClr val="A50021"/>
    <a:srgbClr val="003399"/>
    <a:srgbClr val="003366"/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46" autoAdjust="0"/>
  </p:normalViewPr>
  <p:slideViewPr>
    <p:cSldViewPr snapToGrid="0">
      <p:cViewPr varScale="1">
        <p:scale>
          <a:sx n="82" d="100"/>
          <a:sy n="82" d="100"/>
        </p:scale>
        <p:origin x="-61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F5ADC0A-36D4-4086-9570-389EF9F513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18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6E748-0194-4F13-8218-073028820E3A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ADC0A-36D4-4086-9570-389EF9F5133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ADC0A-36D4-4086-9570-389EF9F5133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ADC0A-36D4-4086-9570-389EF9F5133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6C91DA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6C91DA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6C91DA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6C91DA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148" name="Picture 4" descr="cires-cu-noaa-logo30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4463" y="6061075"/>
            <a:ext cx="14747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128montag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5957888"/>
            <a:ext cx="1244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724025" y="6067425"/>
            <a:ext cx="3105150" cy="62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0">
                <a:solidFill>
                  <a:srgbClr val="FFFFFF"/>
                </a:solidFill>
              </a:rPr>
              <a:t>S. Maus, J.D. Fairhead, S. Mogren and N. Bournas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0">
                <a:solidFill>
                  <a:srgbClr val="FFFFFF"/>
                </a:solidFill>
              </a:rPr>
              <a:t>SEG Annual Meeting and Convention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0">
                <a:solidFill>
                  <a:srgbClr val="FFFFFF"/>
                </a:solidFill>
              </a:rPr>
              <a:t>9–14 November 2008 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000" b="0">
                <a:solidFill>
                  <a:srgbClr val="FFFFFF"/>
                </a:solidFill>
              </a:rPr>
              <a:t>Las Vegas, Nevada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 flipV="1">
            <a:off x="0" y="58293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1400" i="1">
              <a:solidFill>
                <a:srgbClr val="9E9EFF"/>
              </a:solidFill>
            </a:endParaRPr>
          </a:p>
        </p:txBody>
      </p:sp>
      <p:pic>
        <p:nvPicPr>
          <p:cNvPr id="6152" name="Picture 8" descr="GETECH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67725" y="5992813"/>
            <a:ext cx="5461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6063" y="5978525"/>
            <a:ext cx="10509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99F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99F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99F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99FF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9999FF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9999FF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9999FF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9999F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CCEC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CCEC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EC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99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99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99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99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99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MM_Declination_Globe2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3442" y="5322845"/>
            <a:ext cx="2143325" cy="1548362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423" y="317500"/>
            <a:ext cx="8248343" cy="121285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Update: Error </a:t>
            </a:r>
            <a:r>
              <a:rPr lang="en-US" sz="3200" dirty="0"/>
              <a:t>model for IGRF and </a:t>
            </a:r>
            <a:r>
              <a:rPr lang="en-US" sz="3200" dirty="0" smtClean="0"/>
              <a:t>HDGM</a:t>
            </a:r>
            <a:endParaRPr lang="en-GB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67543"/>
            <a:ext cx="8001000" cy="3639837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Two options: </a:t>
            </a:r>
          </a:p>
          <a:p>
            <a:pPr marL="457200" indent="-457200" eaLnBrk="1" hangingPunct="1">
              <a:buFont typeface="+mj-lt"/>
              <a:buAutoNum type="alphaLcParenR"/>
            </a:pPr>
            <a:r>
              <a:rPr lang="en-US" dirty="0" smtClean="0"/>
              <a:t>Provide coefficients like ISCWSA-2000</a:t>
            </a:r>
            <a:endParaRPr lang="en-US" dirty="0"/>
          </a:p>
          <a:p>
            <a:pPr marL="457200" indent="-457200" eaLnBrk="1" hangingPunct="1">
              <a:buFont typeface="+mj-lt"/>
              <a:buAutoNum type="alphaLcParenR"/>
            </a:pPr>
            <a:r>
              <a:rPr lang="en-US" dirty="0" smtClean="0"/>
              <a:t>Provide tables like the new </a:t>
            </a:r>
            <a:r>
              <a:rPr lang="en-US" dirty="0"/>
              <a:t>BGGM error tables</a:t>
            </a: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First step: Comparison </a:t>
            </a:r>
            <a:r>
              <a:rPr lang="en-US" dirty="0"/>
              <a:t>of ISCWSA-2000 </a:t>
            </a:r>
            <a:r>
              <a:rPr lang="en-US" dirty="0" smtClean="0"/>
              <a:t>with the </a:t>
            </a:r>
            <a:r>
              <a:rPr lang="en-US" dirty="0"/>
              <a:t>new BGGM error </a:t>
            </a:r>
            <a:r>
              <a:rPr lang="en-US" dirty="0" smtClean="0"/>
              <a:t>tables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3467" y="5602002"/>
            <a:ext cx="8623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0" dirty="0">
                <a:solidFill>
                  <a:srgbClr val="000095"/>
                </a:solidFill>
              </a:rPr>
              <a:t>Stefan </a:t>
            </a:r>
            <a:r>
              <a:rPr lang="en-US" sz="1600" b="0" dirty="0" smtClean="0">
                <a:solidFill>
                  <a:srgbClr val="000095"/>
                </a:solidFill>
              </a:rPr>
              <a:t>Maus (NOAA/NGDC</a:t>
            </a:r>
            <a:r>
              <a:rPr lang="en-US" sz="1600" b="0" dirty="0">
                <a:solidFill>
                  <a:srgbClr val="000095"/>
                </a:solidFill>
              </a:rPr>
              <a:t>)</a:t>
            </a:r>
            <a:endParaRPr lang="en-US" sz="1600" b="0" dirty="0" smtClean="0">
              <a:solidFill>
                <a:srgbClr val="000095"/>
              </a:solidFill>
            </a:endParaRPr>
          </a:p>
        </p:txBody>
      </p:sp>
      <p:pic>
        <p:nvPicPr>
          <p:cNvPr id="8198" name="Picture 11" descr="800mont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346" y="5585542"/>
            <a:ext cx="1752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1575" y="5935505"/>
            <a:ext cx="2003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3688039" y="6365718"/>
            <a:ext cx="20441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smtClean="0"/>
              <a:t>Edinburgh, May-9 2012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791" y="1150766"/>
            <a:ext cx="7772400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BGGM error tables versus </a:t>
            </a:r>
            <a:r>
              <a:rPr lang="en-US" dirty="0"/>
              <a:t>ISCWSA-2000 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Very similar at </a:t>
            </a:r>
            <a:r>
              <a:rPr lang="en-US" dirty="0"/>
              <a:t>the 99.7 percentile (3 </a:t>
            </a:r>
            <a:r>
              <a:rPr lang="en-US" dirty="0" smtClean="0"/>
              <a:t>sigma)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ables much lower for 68.3 percentile (1 sigma)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BGGM tables are not reproducible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ym typeface="Wingdings" pitchFamily="2" charset="2"/>
              </a:rPr>
              <a:t> Cannot produce corresponding for IGRF, HDGM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Could scale ISCWSA-2000 or Error tables: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IGRF error = 1.21 * BGGM error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HDGM error = 0.82 * BGGM </a:t>
            </a:r>
            <a:r>
              <a:rPr lang="en-US" dirty="0" smtClean="0"/>
              <a:t>error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</a:t>
            </a:r>
            <a:r>
              <a:rPr lang="en-US" dirty="0" smtClean="0"/>
              <a:t>actors are from Maus et al, 2011, ISCWSA-33</a:t>
            </a:r>
            <a:endParaRPr lang="en-US" dirty="0" smtClean="0"/>
          </a:p>
        </p:txBody>
      </p:sp>
      <p:pic>
        <p:nvPicPr>
          <p:cNvPr id="4" name="Picture 3" descr="WMM_Declination_Globe2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8594" y="5505061"/>
            <a:ext cx="1872810" cy="1352939"/>
          </a:xfrm>
          <a:prstGeom prst="rect">
            <a:avLst/>
          </a:prstGeom>
        </p:spPr>
      </p:pic>
      <p:pic>
        <p:nvPicPr>
          <p:cNvPr id="5" name="Picture 11" descr="800mont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346" y="5585542"/>
            <a:ext cx="1752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1575" y="5935505"/>
            <a:ext cx="2003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688039" y="6365718"/>
            <a:ext cx="20441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 smtClean="0"/>
              <a:t>Edinburgh, May-9 2012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9422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and new BGGM error models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170" y="1994404"/>
            <a:ext cx="5861737" cy="187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5820" y="1502229"/>
            <a:ext cx="478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ISCWSA-2000 error model coefficients: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7747" y="4388499"/>
            <a:ext cx="384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New BGGM error tables: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7747" y="4926555"/>
            <a:ext cx="758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b="0" dirty="0" smtClean="0"/>
              <a:t>Latitude-longitude lookup tables for declination, dip and total field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b="0" dirty="0" smtClean="0"/>
              <a:t>Sets of tables for different confidence levels (percentiles)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125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478"/>
            <a:ext cx="2576382" cy="16894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ISCWSA-2000</a:t>
            </a:r>
            <a:r>
              <a:rPr lang="en-US" dirty="0" smtClean="0"/>
              <a:t> versus </a:t>
            </a:r>
            <a:r>
              <a:rPr lang="en-US" dirty="0" smtClean="0">
                <a:solidFill>
                  <a:schemeClr val="accent2"/>
                </a:solidFill>
              </a:rPr>
              <a:t>BGGM tables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9"/>
          <a:stretch/>
        </p:blipFill>
        <p:spPr>
          <a:xfrm>
            <a:off x="3779006" y="1008619"/>
            <a:ext cx="5154929" cy="4403170"/>
          </a:xfrm>
        </p:spPr>
      </p:pic>
      <p:sp>
        <p:nvSpPr>
          <p:cNvPr id="5" name="TextBox 4"/>
          <p:cNvSpPr txBox="1"/>
          <p:nvPr/>
        </p:nvSpPr>
        <p:spPr>
          <a:xfrm>
            <a:off x="4833393" y="457067"/>
            <a:ext cx="1152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1-sigma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29543" y="457067"/>
            <a:ext cx="1152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3-sigma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95826" y="250900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63263" y="4545269"/>
            <a:ext cx="161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field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19202" y="5804615"/>
            <a:ext cx="517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Observations for dip and total field: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ew tables are almost identical for 3-sigma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New tables give smaller values for 1-sigma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9"/>
          <a:stretch/>
        </p:blipFill>
        <p:spPr>
          <a:xfrm>
            <a:off x="857391" y="1042162"/>
            <a:ext cx="7357332" cy="431360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ISCWSA-2000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BGGM tables</a:t>
            </a:r>
            <a:r>
              <a:rPr lang="en-US" dirty="0" smtClean="0"/>
              <a:t>: Declination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0280" y="5590011"/>
            <a:ext cx="7500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Observation for declination: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ew tables larger values for 3-sigma, smaller values for 1-sigma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Declination looks unphysical at low latitudes (straight middle)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92278" cy="838200"/>
          </a:xfrm>
        </p:spPr>
        <p:txBody>
          <a:bodyPr/>
          <a:lstStyle/>
          <a:p>
            <a:r>
              <a:rPr lang="en-US" dirty="0"/>
              <a:t>SPE/IADC </a:t>
            </a:r>
            <a:r>
              <a:rPr lang="en-US" dirty="0" smtClean="0"/>
              <a:t>119851 Confidence Limits for BGGM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87"/>
          <a:stretch/>
        </p:blipFill>
        <p:spPr>
          <a:xfrm>
            <a:off x="648639" y="963826"/>
            <a:ext cx="5702708" cy="57335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5492770" y="5572208"/>
            <a:ext cx="11182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C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752309" y="5387542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C"/>
                </a:solidFill>
              </a:rPr>
              <a:t>Added 0.7°?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35665" y="5585256"/>
            <a:ext cx="46955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8639" y="5399897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C"/>
                </a:solidFill>
              </a:rPr>
              <a:t>0.7</a:t>
            </a:r>
            <a:endParaRPr lang="en-US" dirty="0">
              <a:solidFill>
                <a:srgbClr val="0000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7" y="152400"/>
            <a:ext cx="8640147" cy="838200"/>
          </a:xfrm>
        </p:spPr>
        <p:txBody>
          <a:bodyPr/>
          <a:lstStyle/>
          <a:p>
            <a:r>
              <a:rPr lang="en-US" b="0" dirty="0" smtClean="0"/>
              <a:t>Disturbance field variation in declination (1-sigma)</a:t>
            </a:r>
            <a:endParaRPr lang="en-US" b="0" dirty="0"/>
          </a:p>
        </p:txBody>
      </p:sp>
      <p:pic>
        <p:nvPicPr>
          <p:cNvPr id="9" name="Picture 8" descr="slat_f_si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020" y="1180229"/>
            <a:ext cx="6993657" cy="3999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056" y="5730942"/>
            <a:ext cx="807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Recomputed values show difficulty of fitting spline model to declination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Disturbance field variation in declination x BH</a:t>
            </a:r>
            <a:endParaRPr lang="en-US" b="0" dirty="0"/>
          </a:p>
        </p:txBody>
      </p:sp>
      <p:pic>
        <p:nvPicPr>
          <p:cNvPr id="9" name="Picture 8" descr="slat_f_si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011" y="1096239"/>
            <a:ext cx="7755610" cy="4531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545" y="5915608"/>
            <a:ext cx="755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Multiplying the declination with BH gives a better-behaved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Disturbance field variation in declination x BH</a:t>
            </a:r>
            <a:endParaRPr lang="en-US" b="0" dirty="0"/>
          </a:p>
        </p:txBody>
      </p:sp>
      <p:pic>
        <p:nvPicPr>
          <p:cNvPr id="9" name="Picture 8" descr="slat_f_si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011" y="1432155"/>
            <a:ext cx="7755610" cy="4531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4390" y="6130212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itting a spline model to declination multiplied by BH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BGGM uncertainty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42"/>
          <a:stretch/>
        </p:blipFill>
        <p:spPr>
          <a:xfrm>
            <a:off x="901165" y="968375"/>
            <a:ext cx="7445828" cy="4367328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 bwMode="auto">
          <a:xfrm rot="5400000">
            <a:off x="4906119" y="418107"/>
            <a:ext cx="3770093" cy="2149063"/>
          </a:xfrm>
          <a:prstGeom prst="arc">
            <a:avLst>
              <a:gd name="adj1" fmla="val 16200000"/>
              <a:gd name="adj2" fmla="val 5396426"/>
            </a:avLst>
          </a:prstGeom>
          <a:noFill/>
          <a:ln w="76200" cap="flat" cmpd="sng" algn="ctr">
            <a:solidFill>
              <a:srgbClr val="00009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1045" y="2069699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?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280" y="5590011"/>
            <a:ext cx="7594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Green values show corrected declination estimates (no plateau)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Corrected BGGM tables (dashed) agree with ISCWSA for 3-sigma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Again smaller values at 1-sigma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24614</TotalTime>
  <Words>309</Words>
  <Application>Microsoft Office PowerPoint</Application>
  <PresentationFormat>On-screen Show (4:3)</PresentationFormat>
  <Paragraphs>55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8_Default Design</vt:lpstr>
      <vt:lpstr>Update: Error model for IGRF and HDGM</vt:lpstr>
      <vt:lpstr>Old and new BGGM error models</vt:lpstr>
      <vt:lpstr>ISCWSA-2000 versus BGGM tables</vt:lpstr>
      <vt:lpstr>ISCWSA-2000 vs BGGM tables: Declination</vt:lpstr>
      <vt:lpstr>SPE/IADC 119851 Confidence Limits for BGGM</vt:lpstr>
      <vt:lpstr>Disturbance field variation in declination (1-sigma)</vt:lpstr>
      <vt:lpstr>Disturbance field variation in declination x BH</vt:lpstr>
      <vt:lpstr>Disturbance field variation in declination x BH</vt:lpstr>
      <vt:lpstr>Corrected BGGM uncertainty</vt:lpstr>
      <vt:lpstr>Conclusions</vt:lpstr>
    </vt:vector>
  </TitlesOfParts>
  <Company>GFZ Potsdam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and Initial Interpretation of the Lithospheric Field from CHAMP Scalar and Vector Magnetic Data</dc:title>
  <dc:creator>Stefan Maus</dc:creator>
  <cp:lastModifiedBy>smaus</cp:lastModifiedBy>
  <cp:revision>643</cp:revision>
  <dcterms:created xsi:type="dcterms:W3CDTF">2006-10-04T08:36:11Z</dcterms:created>
  <dcterms:modified xsi:type="dcterms:W3CDTF">2012-05-08T23:17:21Z</dcterms:modified>
</cp:coreProperties>
</file>