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60" r:id="rId5"/>
    <p:sldId id="275" r:id="rId6"/>
    <p:sldId id="270" r:id="rId7"/>
    <p:sldId id="271" r:id="rId8"/>
    <p:sldId id="272" r:id="rId9"/>
    <p:sldId id="273" r:id="rId10"/>
    <p:sldId id="274" r:id="rId11"/>
    <p:sldId id="276" r:id="rId12"/>
    <p:sldId id="262" r:id="rId13"/>
  </p:sldIdLst>
  <p:sldSz cx="9144000" cy="5143500" type="screen16x9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420"/>
    <a:srgbClr val="1A4377"/>
    <a:srgbClr val="1A1177"/>
    <a:srgbClr val="153776"/>
    <a:srgbClr val="7EBA31"/>
    <a:srgbClr val="1F5026"/>
    <a:srgbClr val="1B1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479" autoAdjust="0"/>
  </p:normalViewPr>
  <p:slideViewPr>
    <p:cSldViewPr snapToGrid="0">
      <p:cViewPr varScale="1">
        <p:scale>
          <a:sx n="149" d="100"/>
          <a:sy n="149" d="100"/>
        </p:scale>
        <p:origin x="65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-2896" y="-104"/>
      </p:cViewPr>
      <p:guideLst>
        <p:guide orient="horz" pos="2928"/>
        <p:guide pos="2208"/>
      </p:guideLst>
    </p:cSldViewPr>
  </p:notesViewPr>
  <p:gridSpacing cx="57600" cy="57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B2E4557-4DDD-4D24-89A8-8572F778A838}" type="datetimeFigureOut">
              <a:rPr lang="en-US" altLang="en-US"/>
              <a:pPr>
                <a:defRPr/>
              </a:pPr>
              <a:t>10/21/2020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9FB8446-70B1-4642-94C3-FE57E70D8B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45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DB2C55-380E-4959-BA7C-E2D07B325C16}" type="datetimeFigureOut">
              <a:rPr lang="en-US" altLang="en-US"/>
              <a:pPr>
                <a:defRPr/>
              </a:pPr>
              <a:t>10/21/2020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69F2DE-BA09-42CB-BAE6-B882216B7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08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meetings held to date.  Writing and optimizing the content to match the required API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714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76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22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942 Page visits</a:t>
            </a:r>
          </a:p>
          <a:p>
            <a:r>
              <a:rPr lang="en-US" dirty="0"/>
              <a:t>2479 clicks on events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274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Most Viewed file on our website is the Rev 4-05-jun-2015-excel file.  Soon to be eclipsed by the Rev 5 excel file,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2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</a:t>
            </a:r>
          </a:p>
          <a:p>
            <a:r>
              <a:rPr lang="en-US" dirty="0"/>
              <a:t>CLICK GET UPDATES,, CONTACT US and SEARCH Buttons are new and allow readers to keep in touch, ask to become a member and give us feedback.</a:t>
            </a:r>
          </a:p>
          <a:p>
            <a:r>
              <a:rPr lang="en-US" dirty="0"/>
              <a:t>Join ISCWSA and Sub-Committees is coming soon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434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084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SPE Technical Section website links directly to our ISCWSA.net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09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417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5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00149"/>
            <a:ext cx="6858000" cy="1828801"/>
          </a:xfrm>
        </p:spPr>
        <p:txBody>
          <a:bodyPr anchor="b"/>
          <a:lstStyle>
            <a:lvl1pPr algn="ctr">
              <a:defRPr sz="48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05150"/>
            <a:ext cx="6858000" cy="838200"/>
          </a:xfrm>
        </p:spPr>
        <p:txBody>
          <a:bodyPr/>
          <a:lstStyle>
            <a:lvl1pPr marL="0" indent="0" algn="ctr">
              <a:buNone/>
              <a:defRPr sz="2400">
                <a:latin typeface="Helvetica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934200" y="125413"/>
            <a:ext cx="2057400" cy="6175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8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88" y="133350"/>
            <a:ext cx="5643912" cy="623887"/>
          </a:xfrm>
        </p:spPr>
        <p:txBody>
          <a:bodyPr anchor="b"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71550"/>
            <a:ext cx="4629150" cy="3352800"/>
          </a:xfrm>
        </p:spPr>
        <p:txBody>
          <a:bodyPr/>
          <a:lstStyle>
            <a:lvl1pPr>
              <a:defRPr sz="3200">
                <a:latin typeface="Helvetica Light"/>
              </a:defRPr>
            </a:lvl1pPr>
            <a:lvl2pPr>
              <a:defRPr sz="2800">
                <a:latin typeface="Helvetica Light"/>
              </a:defRPr>
            </a:lvl2pPr>
            <a:lvl3pPr>
              <a:defRPr sz="2400">
                <a:latin typeface="Helvetica Light"/>
              </a:defRPr>
            </a:lvl3pPr>
            <a:lvl4pPr>
              <a:defRPr sz="2000">
                <a:latin typeface="Helvetica Light"/>
              </a:defRPr>
            </a:lvl4pPr>
            <a:lvl5pPr>
              <a:defRPr sz="2000">
                <a:latin typeface="Helvetica Ligh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88" y="971550"/>
            <a:ext cx="3432525" cy="3352800"/>
          </a:xfrm>
        </p:spPr>
        <p:txBody>
          <a:bodyPr/>
          <a:lstStyle>
            <a:lvl1pPr marL="0" indent="0">
              <a:buNone/>
              <a:defRPr sz="1600">
                <a:latin typeface="Helvetica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046288" cy="661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1A0AB9FA-F779-4EEA-B035-50D35CE44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5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88" y="57150"/>
            <a:ext cx="6634512" cy="700087"/>
          </a:xfrm>
        </p:spPr>
        <p:txBody>
          <a:bodyPr anchor="b"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33800" y="971550"/>
            <a:ext cx="4783138" cy="3352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Helvetica Ligh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88" y="971550"/>
            <a:ext cx="3432525" cy="3352800"/>
          </a:xfrm>
        </p:spPr>
        <p:txBody>
          <a:bodyPr/>
          <a:lstStyle>
            <a:lvl1pPr marL="0" indent="0">
              <a:buNone/>
              <a:defRPr sz="1600">
                <a:latin typeface="Helvetica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016125" cy="669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3F4B7FC7-559A-49D4-AC3E-0EB5C5B91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60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287" y="1200150"/>
            <a:ext cx="8470933" cy="3169381"/>
          </a:xfrm>
        </p:spPr>
        <p:txBody>
          <a:bodyPr vert="eaVert"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079625" cy="690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C86F781D-1A36-4F8B-9FF8-48A43376F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41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200151"/>
            <a:ext cx="1971675" cy="3124200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200151"/>
            <a:ext cx="5762625" cy="3124200"/>
          </a:xfrm>
        </p:spPr>
        <p:txBody>
          <a:bodyPr vert="eaVert"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103438" cy="655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5CA95C54-84A8-41FE-9C80-3C498CAA2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87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67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5A9B677-7957-482E-B922-75D67B9E1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3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E1D8AB0-A763-49CF-B7F0-27ADD1711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3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010400" y="74613"/>
            <a:ext cx="2057400" cy="673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C8CD0F24-E2BF-44C1-8715-4B0C0C93B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3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882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016125" cy="655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5593C28A-33FF-4F0E-BF25-789AA2BF2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2878137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2878137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934200" y="60325"/>
            <a:ext cx="2133600" cy="671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6D4964FE-D226-419F-A7B7-96ABC01B8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6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7789"/>
            <a:ext cx="6553200" cy="665162"/>
          </a:xfrm>
        </p:spPr>
        <p:txBody>
          <a:bodyPr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88" y="895351"/>
            <a:ext cx="4351687" cy="609599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88" y="1504950"/>
            <a:ext cx="4351687" cy="2819400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890587"/>
            <a:ext cx="3887788" cy="619125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504950"/>
            <a:ext cx="3887788" cy="2819400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7010400" y="77788"/>
            <a:ext cx="2078038" cy="677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05706F8D-F9C2-48A9-A33A-47B092FB6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016125" cy="690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5096084-5AE4-4C4B-9580-3A92F7258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5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934200" y="57150"/>
            <a:ext cx="2092325" cy="655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4095750"/>
            <a:ext cx="533400" cy="274638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2F60997-A71E-47B8-8549-7D0C4CD65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4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7638" y="57150"/>
            <a:ext cx="66341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7638" y="895350"/>
            <a:ext cx="836771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Box 11"/>
          <p:cNvSpPr txBox="1">
            <a:spLocks noChangeArrowheads="1"/>
          </p:cNvSpPr>
          <p:nvPr userDrawn="1"/>
        </p:nvSpPr>
        <p:spPr bwMode="auto">
          <a:xfrm>
            <a:off x="147638" y="4578350"/>
            <a:ext cx="2470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52</a:t>
            </a:r>
            <a:r>
              <a:rPr lang="en-US" altLang="en-US" sz="900" b="1" baseline="30000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nd</a:t>
            </a: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 General Meeting</a:t>
            </a:r>
          </a:p>
          <a:p>
            <a:pPr>
              <a:defRPr/>
            </a:pP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21 and 22 of October 2020</a:t>
            </a:r>
          </a:p>
          <a:p>
            <a:pPr>
              <a:defRPr/>
            </a:pP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Virtual Conference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4087813"/>
            <a:ext cx="5730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 Light"/>
              </a:defRPr>
            </a:lvl1pPr>
          </a:lstStyle>
          <a:p>
            <a:pPr>
              <a:defRPr/>
            </a:pPr>
            <a:fld id="{E9652245-3D20-4FE0-B62E-46CFCAB1E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4483100"/>
            <a:ext cx="9048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14"/>
          <p:cNvSpPr txBox="1">
            <a:spLocks noChangeArrowheads="1"/>
          </p:cNvSpPr>
          <p:nvPr userDrawn="1"/>
        </p:nvSpPr>
        <p:spPr bwMode="auto">
          <a:xfrm>
            <a:off x="0" y="4919663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200" b="1">
                <a:solidFill>
                  <a:schemeClr val="bg1"/>
                </a:solidFill>
                <a:latin typeface="Helvetica Light"/>
              </a:rPr>
              <a:t>Wellbore Positioning Technical Section</a:t>
            </a:r>
          </a:p>
        </p:txBody>
      </p:sp>
      <p:pic>
        <p:nvPicPr>
          <p:cNvPr id="1033" name="Picture 15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4460875"/>
            <a:ext cx="1828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Helvetica Ligh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Ligh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Ligh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Ligh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 Ligh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cwsa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hyperlink" Target="https://www.linkedin.com/groups/4788969/" TargetMode="External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hyperlink" Target="https://connect.spe.org/wellborepositioning/home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BEEF-D31C-4A46-9BF2-DD94E0EE3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i="1" dirty="0">
                <a:hlinkClick r:id="rId2"/>
              </a:rPr>
              <a:t>iscwsa.net</a:t>
            </a:r>
            <a:r>
              <a:rPr lang="en-US" sz="4800" dirty="0">
                <a:hlinkClick r:id="rId2"/>
              </a:rPr>
              <a:t> </a:t>
            </a:r>
            <a:r>
              <a:rPr lang="en-US" sz="4800" dirty="0"/>
              <a:t>Webmaster Update</a:t>
            </a:r>
            <a:endParaRPr lang="en-US" sz="40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221DB-8C0F-44CF-9B41-233A817E3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46350"/>
            <a:ext cx="6858000" cy="838200"/>
          </a:xfrm>
        </p:spPr>
        <p:txBody>
          <a:bodyPr/>
          <a:lstStyle/>
          <a:p>
            <a:r>
              <a:rPr lang="en-US" sz="2400" dirty="0"/>
              <a:t>philip.harbidge@pathcontrol.com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"/>
    </mc:Choice>
    <mc:Fallback xmlns="">
      <p:transition spd="slow" advTm="237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748DE-2B89-4E36-9DCB-6BDC10FDA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052" y="0"/>
            <a:ext cx="4889948" cy="44557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99EF6C-BBF9-4EDE-8874-1EE70FB03AD4}"/>
              </a:ext>
            </a:extLst>
          </p:cNvPr>
          <p:cNvSpPr txBox="1"/>
          <p:nvPr/>
        </p:nvSpPr>
        <p:spPr>
          <a:xfrm>
            <a:off x="895350" y="167842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Constitution </a:t>
            </a:r>
          </a:p>
          <a:p>
            <a:r>
              <a:rPr lang="en-US" dirty="0"/>
              <a:t>Voted in ISC50</a:t>
            </a:r>
          </a:p>
          <a:p>
            <a:r>
              <a:rPr lang="en-US" dirty="0"/>
              <a:t>Calgary Link on Website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01AAE1-33E4-4124-BE27-8AD78FBA85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" end="1710.15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0"/>
    </mc:Choice>
    <mc:Fallback xmlns="">
      <p:transition spd="slow" advTm="2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Linkedin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32004118-9106-4BF2-A9D2-376576F0C4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46"/>
          <a:stretch/>
        </p:blipFill>
        <p:spPr>
          <a:xfrm>
            <a:off x="1652694" y="0"/>
            <a:ext cx="5299946" cy="5143500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8B5D194C-D39A-4615-BF51-A495300D6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4976" y="1601363"/>
            <a:ext cx="3038475" cy="23336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85129B1-746A-4037-9594-3297DF1D6A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45.011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4"/>
    </mc:Choice>
    <mc:Fallback xmlns="">
      <p:transition spd="slow" advTm="4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650EE-5EE3-40B3-891F-DA7F33697040}"/>
              </a:ext>
            </a:extLst>
          </p:cNvPr>
          <p:cNvSpPr>
            <a:spLocks noChangeAspect="1"/>
          </p:cNvSpPr>
          <p:nvPr/>
        </p:nvSpPr>
        <p:spPr>
          <a:xfrm>
            <a:off x="3150398" y="1685883"/>
            <a:ext cx="1045321" cy="1042808"/>
          </a:xfrm>
          <a:prstGeom prst="rect">
            <a:avLst/>
          </a:prstGeom>
          <a:solidFill>
            <a:srgbClr val="F49D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/>
            <a:endParaRPr lang="en-US" sz="4267" kern="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7" name="Ellipse 35">
            <a:extLst>
              <a:ext uri="{FF2B5EF4-FFF2-40B4-BE49-F238E27FC236}">
                <a16:creationId xmlns:a16="http://schemas.microsoft.com/office/drawing/2014/main" id="{5D76433D-2460-48F4-BD16-6CDCA93DE9DC}"/>
              </a:ext>
            </a:extLst>
          </p:cNvPr>
          <p:cNvSpPr>
            <a:spLocks noChangeAspect="1"/>
          </p:cNvSpPr>
          <p:nvPr/>
        </p:nvSpPr>
        <p:spPr>
          <a:xfrm>
            <a:off x="3301806" y="1848020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e 36">
            <a:extLst>
              <a:ext uri="{FF2B5EF4-FFF2-40B4-BE49-F238E27FC236}">
                <a16:creationId xmlns:a16="http://schemas.microsoft.com/office/drawing/2014/main" id="{3BA3AFB7-48C8-412B-AF6C-A81D341631C7}"/>
              </a:ext>
            </a:extLst>
          </p:cNvPr>
          <p:cNvGrpSpPr/>
          <p:nvPr/>
        </p:nvGrpSpPr>
        <p:grpSpPr>
          <a:xfrm>
            <a:off x="3332734" y="1917594"/>
            <a:ext cx="629448" cy="584187"/>
            <a:chOff x="5797806" y="2682926"/>
            <a:chExt cx="1171028" cy="1090740"/>
          </a:xfrm>
          <a:solidFill>
            <a:schemeClr val="accent2">
              <a:lumMod val="75000"/>
            </a:schemeClr>
          </a:solidFill>
        </p:grpSpPr>
        <p:pic>
          <p:nvPicPr>
            <p:cNvPr id="9" name="Graphique 37" descr="Pouce en haut">
              <a:extLst>
                <a:ext uri="{FF2B5EF4-FFF2-40B4-BE49-F238E27FC236}">
                  <a16:creationId xmlns:a16="http://schemas.microsoft.com/office/drawing/2014/main" id="{5DD9BE10-E9C0-4733-90D3-0FA9A8DF7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70347" y="3175179"/>
              <a:ext cx="598487" cy="598487"/>
            </a:xfrm>
            <a:prstGeom prst="rect">
              <a:avLst/>
            </a:prstGeom>
          </p:spPr>
        </p:pic>
        <p:pic>
          <p:nvPicPr>
            <p:cNvPr id="10" name="Graphique 38" descr="Tête avec engrenages">
              <a:extLst>
                <a:ext uri="{FF2B5EF4-FFF2-40B4-BE49-F238E27FC236}">
                  <a16:creationId xmlns:a16="http://schemas.microsoft.com/office/drawing/2014/main" id="{C635BA80-6DAD-4CB7-A9A7-91523B85C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97806" y="2682926"/>
              <a:ext cx="914400" cy="91440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E1C75F8-B2B8-48FA-80EC-9FFAF511DC18}"/>
              </a:ext>
            </a:extLst>
          </p:cNvPr>
          <p:cNvSpPr>
            <a:spLocks noChangeAspect="1"/>
          </p:cNvSpPr>
          <p:nvPr/>
        </p:nvSpPr>
        <p:spPr>
          <a:xfrm>
            <a:off x="5166207" y="1690155"/>
            <a:ext cx="1054473" cy="1033405"/>
          </a:xfrm>
          <a:prstGeom prst="rect">
            <a:avLst/>
          </a:prstGeom>
          <a:solidFill>
            <a:srgbClr val="9966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2" name="Ellipse 39">
            <a:extLst>
              <a:ext uri="{FF2B5EF4-FFF2-40B4-BE49-F238E27FC236}">
                <a16:creationId xmlns:a16="http://schemas.microsoft.com/office/drawing/2014/main" id="{0BBDE8B9-6C4A-4437-A918-04445DDF3FB6}"/>
              </a:ext>
            </a:extLst>
          </p:cNvPr>
          <p:cNvSpPr>
            <a:spLocks noChangeAspect="1"/>
          </p:cNvSpPr>
          <p:nvPr/>
        </p:nvSpPr>
        <p:spPr>
          <a:xfrm>
            <a:off x="5333443" y="1860098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e 40">
            <a:extLst>
              <a:ext uri="{FF2B5EF4-FFF2-40B4-BE49-F238E27FC236}">
                <a16:creationId xmlns:a16="http://schemas.microsoft.com/office/drawing/2014/main" id="{178CC040-95F8-48C0-AE1D-FE0A6B93EF0E}"/>
              </a:ext>
            </a:extLst>
          </p:cNvPr>
          <p:cNvGrpSpPr/>
          <p:nvPr/>
        </p:nvGrpSpPr>
        <p:grpSpPr>
          <a:xfrm>
            <a:off x="5314977" y="1859769"/>
            <a:ext cx="763302" cy="725257"/>
            <a:chOff x="-434926" y="3082045"/>
            <a:chExt cx="941053" cy="859888"/>
          </a:xfrm>
        </p:grpSpPr>
        <p:pic>
          <p:nvPicPr>
            <p:cNvPr id="14" name="Graphique 41" descr="Engrenage">
              <a:extLst>
                <a:ext uri="{FF2B5EF4-FFF2-40B4-BE49-F238E27FC236}">
                  <a16:creationId xmlns:a16="http://schemas.microsoft.com/office/drawing/2014/main" id="{0AB2658F-6557-4EFC-B0B5-602B54422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30898">
              <a:off x="-434926" y="3082045"/>
              <a:ext cx="628207" cy="628207"/>
            </a:xfrm>
            <a:prstGeom prst="rect">
              <a:avLst/>
            </a:prstGeom>
          </p:spPr>
        </p:pic>
        <p:pic>
          <p:nvPicPr>
            <p:cNvPr id="15" name="Graphique 42" descr="Engrenage">
              <a:extLst>
                <a:ext uri="{FF2B5EF4-FFF2-40B4-BE49-F238E27FC236}">
                  <a16:creationId xmlns:a16="http://schemas.microsoft.com/office/drawing/2014/main" id="{4006CB03-113E-46EC-A0D7-DB684DEF3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30898">
              <a:off x="-15491" y="3244442"/>
              <a:ext cx="521618" cy="521618"/>
            </a:xfrm>
            <a:prstGeom prst="rect">
              <a:avLst/>
            </a:prstGeom>
          </p:spPr>
        </p:pic>
        <p:pic>
          <p:nvPicPr>
            <p:cNvPr id="16" name="Graphique 43" descr="Engrenage">
              <a:extLst>
                <a:ext uri="{FF2B5EF4-FFF2-40B4-BE49-F238E27FC236}">
                  <a16:creationId xmlns:a16="http://schemas.microsoft.com/office/drawing/2014/main" id="{30F57486-6EBD-41DB-B824-B3BAE0F25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30898">
              <a:off x="-167399" y="3534807"/>
              <a:ext cx="407126" cy="407126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57EFBB-2278-4071-B181-13BFF6EF01CC}"/>
              </a:ext>
            </a:extLst>
          </p:cNvPr>
          <p:cNvSpPr>
            <a:spLocks noChangeAspect="1"/>
          </p:cNvSpPr>
          <p:nvPr/>
        </p:nvSpPr>
        <p:spPr>
          <a:xfrm>
            <a:off x="7191167" y="1682160"/>
            <a:ext cx="1061458" cy="103634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Ellipse 30">
            <a:extLst>
              <a:ext uri="{FF2B5EF4-FFF2-40B4-BE49-F238E27FC236}">
                <a16:creationId xmlns:a16="http://schemas.microsoft.com/office/drawing/2014/main" id="{0E2E358A-3ADD-45DB-B54B-DB8968DD8F45}"/>
              </a:ext>
            </a:extLst>
          </p:cNvPr>
          <p:cNvSpPr>
            <a:spLocks noChangeAspect="1"/>
          </p:cNvSpPr>
          <p:nvPr/>
        </p:nvSpPr>
        <p:spPr>
          <a:xfrm>
            <a:off x="7365387" y="1829417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re 6">
            <a:extLst>
              <a:ext uri="{FF2B5EF4-FFF2-40B4-BE49-F238E27FC236}">
                <a16:creationId xmlns:a16="http://schemas.microsoft.com/office/drawing/2014/main" id="{64C88F0D-2957-4A96-8ACB-1EE7A861E00C}"/>
              </a:ext>
            </a:extLst>
          </p:cNvPr>
          <p:cNvSpPr txBox="1">
            <a:spLocks/>
          </p:cNvSpPr>
          <p:nvPr/>
        </p:nvSpPr>
        <p:spPr>
          <a:xfrm>
            <a:off x="-1" y="2541913"/>
            <a:ext cx="9144001" cy="125249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Questions</a:t>
            </a:r>
            <a:br>
              <a:rPr lang="en-US" dirty="0">
                <a:latin typeface="Arial Black" panose="020B0A04020102020204" pitchFamily="34" charset="0"/>
              </a:rPr>
            </a:b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20" name="Groupe 1">
            <a:extLst>
              <a:ext uri="{FF2B5EF4-FFF2-40B4-BE49-F238E27FC236}">
                <a16:creationId xmlns:a16="http://schemas.microsoft.com/office/drawing/2014/main" id="{4582FC87-C320-4160-A517-7F876D94A215}"/>
              </a:ext>
            </a:extLst>
          </p:cNvPr>
          <p:cNvGrpSpPr/>
          <p:nvPr/>
        </p:nvGrpSpPr>
        <p:grpSpPr>
          <a:xfrm>
            <a:off x="1125439" y="1687194"/>
            <a:ext cx="1054473" cy="1049589"/>
            <a:chOff x="1016147" y="985922"/>
            <a:chExt cx="1054473" cy="10495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E187D30-FB27-4F88-AB84-5E24BC5E5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147" y="985922"/>
              <a:ext cx="1054473" cy="1049589"/>
            </a:xfrm>
            <a:prstGeom prst="rect">
              <a:avLst/>
            </a:prstGeom>
            <a:solidFill>
              <a:srgbClr val="CF42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4267" kern="0" dirty="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22" name="Ellipse 9">
              <a:extLst>
                <a:ext uri="{FF2B5EF4-FFF2-40B4-BE49-F238E27FC236}">
                  <a16:creationId xmlns:a16="http://schemas.microsoft.com/office/drawing/2014/main" id="{5FDBA1B7-11B7-40EB-B960-6FD54BD6B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3383" y="1154513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Image 25">
            <a:extLst>
              <a:ext uri="{FF2B5EF4-FFF2-40B4-BE49-F238E27FC236}">
                <a16:creationId xmlns:a16="http://schemas.microsoft.com/office/drawing/2014/main" id="{180833F9-E58F-4E0F-BF08-94D6C884DD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4" y="1893046"/>
            <a:ext cx="656371" cy="656371"/>
          </a:xfrm>
          <a:prstGeom prst="rect">
            <a:avLst/>
          </a:prstGeom>
        </p:spPr>
      </p:pic>
      <p:pic>
        <p:nvPicPr>
          <p:cNvPr id="24" name="Image 26">
            <a:extLst>
              <a:ext uri="{FF2B5EF4-FFF2-40B4-BE49-F238E27FC236}">
                <a16:creationId xmlns:a16="http://schemas.microsoft.com/office/drawing/2014/main" id="{D1124026-892D-4DC1-9410-B6CEBE3714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24" y="1917594"/>
            <a:ext cx="563344" cy="5298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DBAE5C-0C80-4D0B-BDBF-DB2BE9B049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" end="895.14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6"/>
    </mc:Choice>
    <mc:Fallback xmlns="">
      <p:transition spd="slow" advTm="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4B46C2D-C663-469F-81A5-8FC6869C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57150"/>
            <a:ext cx="6634162" cy="690563"/>
          </a:xfrm>
        </p:spPr>
        <p:txBody>
          <a:bodyPr/>
          <a:lstStyle/>
          <a:p>
            <a:r>
              <a:rPr lang="en-US" dirty="0"/>
              <a:t>Phil Harbidge Presenter 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207249D-3667-4A4E-B358-8054B42039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010400" y="74613"/>
            <a:ext cx="2057400" cy="6731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06381-E992-4D5D-A888-8076A94164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E1D8AB0-A763-49CF-B7F0-27ADD1711729}" type="slidenum">
              <a:rPr lang="en-US" kern="1200">
                <a:latin typeface="Helvetica Light"/>
                <a:ea typeface="MS PGothic" panose="020B0600070205080204" pitchFamily="34" charset="-128"/>
                <a:cs typeface="+mn-cs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kern="1200">
              <a:latin typeface="Helvetica Light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BA649F-2AF8-4F46-B320-CA5B60B0A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3072" b="18584"/>
          <a:stretch/>
        </p:blipFill>
        <p:spPr>
          <a:xfrm>
            <a:off x="7656932" y="830402"/>
            <a:ext cx="1495428" cy="18890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D1453-EF31-4925-BE1E-7A184D8A7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38" y="895350"/>
            <a:ext cx="8686762" cy="3473450"/>
          </a:xfrm>
        </p:spPr>
        <p:txBody>
          <a:bodyPr/>
          <a:lstStyle/>
          <a:p>
            <a:r>
              <a:rPr lang="en-US" altLang="en-US" sz="1600" dirty="0"/>
              <a:t>Phil HARBIDGE - PathControl, General Manager - Kuala Lumpur</a:t>
            </a:r>
          </a:p>
          <a:p>
            <a:r>
              <a:rPr lang="en-US" altLang="en-US" sz="1800" dirty="0"/>
              <a:t>20+ years Wellbore Positioning</a:t>
            </a:r>
          </a:p>
          <a:p>
            <a:r>
              <a:rPr lang="en-US" altLang="en-US" sz="1800" dirty="0"/>
              <a:t>Wellplacement, CA, Risk Assessment, Well QAQC &amp; Optimization</a:t>
            </a:r>
          </a:p>
          <a:p>
            <a:r>
              <a:rPr lang="en-US" altLang="en-US" sz="1800" dirty="0"/>
              <a:t>ISCWSA Webmaster</a:t>
            </a:r>
          </a:p>
          <a:p>
            <a:r>
              <a:rPr lang="en-US" altLang="en-US" sz="1800" dirty="0"/>
              <a:t>QAQC Sub-committee Chair, </a:t>
            </a:r>
          </a:p>
          <a:p>
            <a:r>
              <a:rPr lang="en-US" altLang="en-US" sz="1800" dirty="0"/>
              <a:t>Drilling Quality and Uncertainty Description, Error model, Collision Avoidance, Well Intercept and Education</a:t>
            </a:r>
          </a:p>
          <a:p>
            <a:pPr lvl="1"/>
            <a:r>
              <a:rPr lang="en-US" altLang="en-US" sz="1600" dirty="0"/>
              <a:t>Worked :</a:t>
            </a:r>
          </a:p>
          <a:p>
            <a:pPr lvl="1"/>
            <a:r>
              <a:rPr lang="en-US" altLang="en-US" sz="1600" b="1" dirty="0"/>
              <a:t>Civil Engineer, Marine Surveyor  -  Halliburton, Baker Hughes and Schlumberger:	DD Service Companies</a:t>
            </a:r>
          </a:p>
          <a:p>
            <a:pPr lvl="1"/>
            <a:r>
              <a:rPr lang="en-US" altLang="en-US" sz="1600" b="1" dirty="0"/>
              <a:t>PathControl : Intercept Relief Well and Advanced Survey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95"/>
    </mc:Choice>
    <mc:Fallback>
      <p:transition spd="slow" advTm="6749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0B77-5146-4E9E-93A6-1EE50C1BA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Join ISCWSA Group Form – </a:t>
            </a:r>
            <a:r>
              <a:rPr lang="en-GB" sz="2000" dirty="0">
                <a:highlight>
                  <a:srgbClr val="00FF00"/>
                </a:highlight>
              </a:rPr>
              <a:t>Completed</a:t>
            </a:r>
          </a:p>
          <a:p>
            <a:r>
              <a:rPr lang="en-GB" sz="2000" dirty="0"/>
              <a:t>Sponsor ISCWSA - </a:t>
            </a:r>
            <a:r>
              <a:rPr lang="en-GB" sz="2000" dirty="0">
                <a:highlight>
                  <a:srgbClr val="00FF00"/>
                </a:highlight>
              </a:rPr>
              <a:t>Completed</a:t>
            </a:r>
            <a:endParaRPr lang="en-GB" sz="2000" dirty="0"/>
          </a:p>
          <a:p>
            <a:r>
              <a:rPr lang="en-GB" sz="2000" dirty="0"/>
              <a:t>Join ISCWSA Sub-Committees Form – </a:t>
            </a:r>
            <a:r>
              <a:rPr lang="en-GB" sz="2000" dirty="0">
                <a:highlight>
                  <a:srgbClr val="00FF00"/>
                </a:highlight>
              </a:rPr>
              <a:t>Completed</a:t>
            </a:r>
          </a:p>
          <a:p>
            <a:endParaRPr lang="en-GB" sz="2000" dirty="0"/>
          </a:p>
          <a:p>
            <a:r>
              <a:rPr lang="en-GB" sz="2000" dirty="0"/>
              <a:t>Registration - </a:t>
            </a:r>
            <a:r>
              <a:rPr lang="en-GB" sz="2000" dirty="0">
                <a:highlight>
                  <a:srgbClr val="00FF00"/>
                </a:highlight>
              </a:rPr>
              <a:t>Completed</a:t>
            </a:r>
          </a:p>
          <a:p>
            <a:r>
              <a:rPr lang="en-GB" sz="2000" dirty="0"/>
              <a:t>Payments – </a:t>
            </a:r>
            <a:r>
              <a:rPr lang="en-GB" sz="2000" dirty="0">
                <a:highlight>
                  <a:srgbClr val="00FF00"/>
                </a:highlight>
              </a:rPr>
              <a:t>Fully Functional</a:t>
            </a:r>
          </a:p>
          <a:p>
            <a:endParaRPr lang="en-GB" sz="2000" dirty="0">
              <a:highlight>
                <a:srgbClr val="00FF00"/>
              </a:highlight>
            </a:endParaRPr>
          </a:p>
          <a:p>
            <a:pPr marL="0" indent="0">
              <a:buNone/>
            </a:pPr>
            <a:endParaRPr lang="en-GB" sz="2000" dirty="0">
              <a:highlight>
                <a:srgbClr val="00FF00"/>
              </a:highligh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B8C11-7FCF-4295-8C9A-EE88052945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" r="55461" b="60383"/>
          <a:stretch/>
        </p:blipFill>
        <p:spPr>
          <a:xfrm>
            <a:off x="3797343" y="1691548"/>
            <a:ext cx="2036459" cy="2674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CC22A-32A7-4435-A3E1-909629CD96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09" r="32750" b="35188"/>
          <a:stretch/>
        </p:blipFill>
        <p:spPr>
          <a:xfrm>
            <a:off x="5401697" y="2210200"/>
            <a:ext cx="3736437" cy="188105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FBB5D61-C394-4CB4-8F1C-81841AA200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6.870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B59E3A-9386-4746-9B0F-B72AB95CDA3B}"/>
              </a:ext>
            </a:extLst>
          </p:cNvPr>
          <p:cNvSpPr/>
          <p:nvPr/>
        </p:nvSpPr>
        <p:spPr>
          <a:xfrm>
            <a:off x="3747122" y="1680457"/>
            <a:ext cx="1745893" cy="3465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65AA5-1055-427B-B3FE-058C863EDDD3}"/>
              </a:ext>
            </a:extLst>
          </p:cNvPr>
          <p:cNvSpPr/>
          <p:nvPr/>
        </p:nvSpPr>
        <p:spPr>
          <a:xfrm>
            <a:off x="5461100" y="2199109"/>
            <a:ext cx="1438522" cy="33806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266CE6-9FEB-4550-AC45-C5F64DDB9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6761" y="-361"/>
            <a:ext cx="6567240" cy="6079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B1AEA78-E39E-4364-A112-9989EE496C4A}"/>
              </a:ext>
            </a:extLst>
          </p:cNvPr>
          <p:cNvSpPr/>
          <p:nvPr/>
        </p:nvSpPr>
        <p:spPr>
          <a:xfrm>
            <a:off x="6330461" y="12570"/>
            <a:ext cx="900545" cy="33806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7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84"/>
    </mc:Choice>
    <mc:Fallback>
      <p:transition spd="slow" advTm="11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0B77-5146-4E9E-93A6-1EE50C1BA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38" y="890193"/>
            <a:ext cx="8367712" cy="3473450"/>
          </a:xfrm>
        </p:spPr>
        <p:txBody>
          <a:bodyPr/>
          <a:lstStyle/>
          <a:p>
            <a:r>
              <a:rPr lang="en-US" sz="2000" dirty="0"/>
              <a:t>Sub-Committee Chair Persons are managing their content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72154-5031-4802-AC35-76946A0CE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2" y="1438757"/>
            <a:ext cx="5474125" cy="2008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7D536F-1E93-4809-9239-9A2BA4182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28" t="41807" r="5937" b="5107"/>
          <a:stretch/>
        </p:blipFill>
        <p:spPr>
          <a:xfrm>
            <a:off x="6484852" y="1753985"/>
            <a:ext cx="2147974" cy="18239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1D109C-5BCE-46F0-8ACA-C325BF68BAEB}"/>
              </a:ext>
            </a:extLst>
          </p:cNvPr>
          <p:cNvCxnSpPr>
            <a:cxnSpLocks/>
          </p:cNvCxnSpPr>
          <p:nvPr/>
        </p:nvCxnSpPr>
        <p:spPr>
          <a:xfrm flipV="1">
            <a:off x="5191125" y="1790702"/>
            <a:ext cx="1293727" cy="48577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4EE1B3-735C-492D-BA1C-F48DF5D3D9DB}"/>
              </a:ext>
            </a:extLst>
          </p:cNvPr>
          <p:cNvCxnSpPr>
            <a:cxnSpLocks/>
          </p:cNvCxnSpPr>
          <p:nvPr/>
        </p:nvCxnSpPr>
        <p:spPr>
          <a:xfrm>
            <a:off x="5191125" y="3352800"/>
            <a:ext cx="1293727" cy="21977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3B7ED90-8D0B-4340-98AE-5F266DF74C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3370.24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1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5"/>
    </mc:Choice>
    <mc:Fallback>
      <p:transition spd="slow" advTm="2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30-Day Traffic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936256-3E52-41E3-8FF8-929C0F9D4E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109"/>
          <a:stretch/>
        </p:blipFill>
        <p:spPr>
          <a:xfrm>
            <a:off x="0" y="827752"/>
            <a:ext cx="4714522" cy="23566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7C8E62-9B74-447D-9D4B-4DBB82C595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891"/>
          <a:stretch/>
        </p:blipFill>
        <p:spPr>
          <a:xfrm>
            <a:off x="4600272" y="837353"/>
            <a:ext cx="4543728" cy="32831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A68266-8E04-460E-8433-ACB5321A08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0" end="2261.88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50"/>
    </mc:Choice>
    <mc:Fallback xmlns="">
      <p:transition spd="slow" advTm="5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Viewed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7CB69-A5B5-450C-90C0-102B237C9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2292"/>
          <a:stretch/>
        </p:blipFill>
        <p:spPr>
          <a:xfrm>
            <a:off x="1" y="857250"/>
            <a:ext cx="3213510" cy="3513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180905-EF35-4001-B066-8AD25207AF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55"/>
          <a:stretch/>
        </p:blipFill>
        <p:spPr>
          <a:xfrm>
            <a:off x="2914758" y="857251"/>
            <a:ext cx="3362217" cy="3564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9F884-5B25-487F-B6BB-6E0CECDC7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075" y="852489"/>
            <a:ext cx="3062688" cy="35643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83DDFE-6B77-43FF-9541-7BCDB966473F}"/>
              </a:ext>
            </a:extLst>
          </p:cNvPr>
          <p:cNvSpPr/>
          <p:nvPr/>
        </p:nvSpPr>
        <p:spPr>
          <a:xfrm>
            <a:off x="17237" y="1647825"/>
            <a:ext cx="2752725" cy="3524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FE0F17-90F4-40DC-A233-3945C72A45CB}"/>
              </a:ext>
            </a:extLst>
          </p:cNvPr>
          <p:cNvSpPr/>
          <p:nvPr/>
        </p:nvSpPr>
        <p:spPr>
          <a:xfrm>
            <a:off x="5896927" y="4048124"/>
            <a:ext cx="2142173" cy="4667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17EF09-69E5-44F7-8AB2-AD77345E72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5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11"/>
    </mc:Choice>
    <mc:Fallback xmlns="">
      <p:transition spd="slow" advTm="4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CBD3EE-ED79-4767-B578-810855A520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457"/>
          <a:stretch/>
        </p:blipFill>
        <p:spPr>
          <a:xfrm>
            <a:off x="1271587" y="-2381"/>
            <a:ext cx="6619875" cy="1500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0B985-7C46-42A7-BED0-614B42092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469" r="288"/>
          <a:stretch/>
        </p:blipFill>
        <p:spPr>
          <a:xfrm>
            <a:off x="1271587" y="889001"/>
            <a:ext cx="6600825" cy="35385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FD7270-2AA3-48A5-93D7-D829223259F6}"/>
              </a:ext>
            </a:extLst>
          </p:cNvPr>
          <p:cNvSpPr/>
          <p:nvPr/>
        </p:nvSpPr>
        <p:spPr>
          <a:xfrm>
            <a:off x="5858828" y="-61515"/>
            <a:ext cx="2094548" cy="4667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7AD226-DC2F-435D-B847-E52A6586D5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2" end="512.1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4563" y="4576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2"/>
    </mc:Choice>
    <mc:Fallback xmlns="">
      <p:transition spd="slow" advTm="4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E2142-B79D-45DE-A7E8-B539928561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240"/>
          <a:stretch/>
        </p:blipFill>
        <p:spPr>
          <a:xfrm>
            <a:off x="1100138" y="1588271"/>
            <a:ext cx="6043611" cy="3358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217B5-6541-422B-B91A-66CAB04246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6457"/>
          <a:stretch/>
        </p:blipFill>
        <p:spPr>
          <a:xfrm>
            <a:off x="1100138" y="19050"/>
            <a:ext cx="6043611" cy="13695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8DDB68-9BEE-4C64-BCF6-17F979F24121}"/>
              </a:ext>
            </a:extLst>
          </p:cNvPr>
          <p:cNvSpPr/>
          <p:nvPr/>
        </p:nvSpPr>
        <p:spPr>
          <a:xfrm>
            <a:off x="6615350" y="324379"/>
            <a:ext cx="751999" cy="30700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25CDD-6860-4647-86C6-0A626EC4CE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732"/>
          <a:stretch/>
        </p:blipFill>
        <p:spPr>
          <a:xfrm>
            <a:off x="1100138" y="3455865"/>
            <a:ext cx="6043611" cy="166858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0308A6-76E5-4D99-A794-E46C0159CB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5" end="907.39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7"/>
    </mc:Choice>
    <mc:Fallback xmlns="">
      <p:transition spd="slow" advTm="2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SPE.org WPTS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0FB37CC5-2EC5-4BC8-B5BC-BCF671CD6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88" y="1103329"/>
            <a:ext cx="3771900" cy="676275"/>
          </a:xfrm>
          <a:prstGeom prst="rect">
            <a:avLst/>
          </a:prstGeom>
        </p:spPr>
      </p:pic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2FCD81EC-9178-4E36-832A-F7138E0FC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401" y="830867"/>
            <a:ext cx="3899156" cy="35680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62EFDA-7245-4FE0-905E-51976931CE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54"/>
    </mc:Choice>
    <mc:Fallback xmlns="">
      <p:transition spd="slow" advTm="5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CWSA_SPE_WPTS_PowerPoint.potx" id="{F546348D-647E-4A67-A078-CCA377FAD9B2}" vid="{2CA32AEB-2567-4DC7-998F-06434D4548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263</Words>
  <Application>Microsoft Office PowerPoint</Application>
  <PresentationFormat>On-screen Show (16:9)</PresentationFormat>
  <Paragraphs>59</Paragraphs>
  <Slides>12</Slides>
  <Notes>10</Notes>
  <HiddenSlides>1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Helvetica Light</vt:lpstr>
      <vt:lpstr>Open Sans Light</vt:lpstr>
      <vt:lpstr>1_Custom Design</vt:lpstr>
      <vt:lpstr>iscwsa.net Webmaster Update</vt:lpstr>
      <vt:lpstr>Phil Harbidge Presenter </vt:lpstr>
      <vt:lpstr>Enhancements</vt:lpstr>
      <vt:lpstr>Content Management</vt:lpstr>
      <vt:lpstr>30-Day Traffic</vt:lpstr>
      <vt:lpstr>Most Viewed</vt:lpstr>
      <vt:lpstr>PowerPoint Presentation</vt:lpstr>
      <vt:lpstr>PowerPoint Presentation</vt:lpstr>
      <vt:lpstr>SPE.org WPTS</vt:lpstr>
      <vt:lpstr>Constitution</vt:lpstr>
      <vt:lpstr>Linkedin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QAQC Sub-Committee Update</dc:title>
  <dc:creator>PH h</dc:creator>
  <cp:lastModifiedBy>PH h</cp:lastModifiedBy>
  <cp:revision>30</cp:revision>
  <dcterms:created xsi:type="dcterms:W3CDTF">2020-10-20T14:39:14Z</dcterms:created>
  <dcterms:modified xsi:type="dcterms:W3CDTF">2020-10-21T11:27:22Z</dcterms:modified>
</cp:coreProperties>
</file>