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0" r:id="rId5"/>
    <p:sldId id="261" r:id="rId6"/>
    <p:sldId id="262" r:id="rId7"/>
    <p:sldId id="270" r:id="rId8"/>
    <p:sldId id="264" r:id="rId9"/>
    <p:sldId id="263" r:id="rId10"/>
    <p:sldId id="265" r:id="rId11"/>
    <p:sldId id="266" r:id="rId12"/>
    <p:sldId id="269" r:id="rId13"/>
    <p:sldId id="267" r:id="rId14"/>
    <p:sldId id="268" r:id="rId15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377"/>
    <a:srgbClr val="1A1177"/>
    <a:srgbClr val="153776"/>
    <a:srgbClr val="7EBA31"/>
    <a:srgbClr val="1F5026"/>
    <a:srgbClr val="E5A420"/>
    <a:srgbClr val="1B1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62" autoAdjust="0"/>
    <p:restoredTop sz="94479" autoAdjust="0"/>
  </p:normalViewPr>
  <p:slideViewPr>
    <p:cSldViewPr snapToGrid="0">
      <p:cViewPr varScale="1">
        <p:scale>
          <a:sx n="31" d="100"/>
          <a:sy n="31" d="100"/>
        </p:scale>
        <p:origin x="300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2896" y="-104"/>
      </p:cViewPr>
      <p:guideLst>
        <p:guide orient="horz" pos="2928"/>
        <p:guide pos="2208"/>
      </p:guideLst>
    </p:cSldViewPr>
  </p:notesViewPr>
  <p:gridSpacing cx="57600" cy="5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2E4557-4DDD-4D24-89A8-8572F778A838}" type="datetimeFigureOut">
              <a:rPr lang="en-US" altLang="en-US"/>
              <a:pPr>
                <a:defRPr/>
              </a:pPr>
              <a:t>10/21/2020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FB8446-70B1-4642-94C3-FE57E70D8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45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DB2C55-380E-4959-BA7C-E2D07B325C16}" type="datetimeFigureOut">
              <a:rPr lang="en-US" altLang="en-US"/>
              <a:pPr>
                <a:defRPr/>
              </a:pPr>
              <a:t>10/21/2020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69F2DE-BA09-42CB-BAE6-B882216B7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08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meetings held to date.  Writing and optimizing the content to match the required API format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1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985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24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22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all of you who have dedicated your personal / work time to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85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76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2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 Sub-Committee DSATS WPTS and DUPTS with representatives meeting from each </a:t>
            </a:r>
          </a:p>
          <a:p>
            <a:r>
              <a:rPr lang="en-US" dirty="0"/>
              <a:t>This is a chance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97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Attendees from the THREE Sub-Committees are listed in this table </a:t>
            </a:r>
          </a:p>
          <a:p>
            <a:r>
              <a:rPr lang="en-US" dirty="0"/>
              <a:t>Minutes and presentations copied to the Sub-Committee Chair Persons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24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meetings held to date</a:t>
            </a:r>
          </a:p>
          <a:p>
            <a:r>
              <a:rPr lang="en-US" dirty="0"/>
              <a:t>The objective is to identify Drilling Scenario Risks and create a real User Story</a:t>
            </a:r>
          </a:p>
          <a:p>
            <a:r>
              <a:rPr lang="en-US" dirty="0"/>
              <a:t>The User Stories are then turned into more formal User Cases</a:t>
            </a:r>
          </a:p>
          <a:p>
            <a:r>
              <a:rPr lang="en-US" dirty="0"/>
              <a:t>All cases are ranked</a:t>
            </a:r>
          </a:p>
          <a:p>
            <a:r>
              <a:rPr lang="en-US" dirty="0"/>
              <a:t>Top cases are written up with data description, context and associated uncertainty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69F2DE-BA09-42CB-BAE6-B882216B7DF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1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00149"/>
            <a:ext cx="6858000" cy="1828801"/>
          </a:xfrm>
        </p:spPr>
        <p:txBody>
          <a:bodyPr anchor="b"/>
          <a:lstStyle>
            <a:lvl1pPr algn="ctr">
              <a:defRPr sz="48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05150"/>
            <a:ext cx="6858000" cy="838200"/>
          </a:xfrm>
        </p:spPr>
        <p:txBody>
          <a:bodyPr/>
          <a:lstStyle>
            <a:lvl1pPr marL="0" indent="0" algn="ctr">
              <a:buNone/>
              <a:defRPr sz="2400">
                <a:latin typeface="Helvetica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934200" y="125413"/>
            <a:ext cx="2057400" cy="6175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8EFB4E93-63FC-4FFD-B52C-253616F83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8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133350"/>
            <a:ext cx="5643912" cy="6238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71550"/>
            <a:ext cx="4629150" cy="3352800"/>
          </a:xfrm>
        </p:spPr>
        <p:txBody>
          <a:bodyPr/>
          <a:lstStyle>
            <a:lvl1pPr>
              <a:defRPr sz="3200">
                <a:latin typeface="Helvetica Light"/>
              </a:defRPr>
            </a:lvl1pPr>
            <a:lvl2pPr>
              <a:defRPr sz="2800">
                <a:latin typeface="Helvetica Light"/>
              </a:defRPr>
            </a:lvl2pPr>
            <a:lvl3pPr>
              <a:defRPr sz="2400">
                <a:latin typeface="Helvetica Light"/>
              </a:defRPr>
            </a:lvl3pPr>
            <a:lvl4pPr>
              <a:defRPr sz="2000">
                <a:latin typeface="Helvetica Light"/>
              </a:defRPr>
            </a:lvl4pPr>
            <a:lvl5pPr>
              <a:defRPr sz="2000">
                <a:latin typeface="Helvetica Ligh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971550"/>
            <a:ext cx="3432525" cy="33528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46288" cy="661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1A0AB9FA-F779-4EEA-B035-50D35CE44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5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88" y="57150"/>
            <a:ext cx="6634512" cy="700087"/>
          </a:xfrm>
        </p:spPr>
        <p:txBody>
          <a:bodyPr anchor="b"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33800" y="971550"/>
            <a:ext cx="4783138" cy="3352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 Ligh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88" y="971550"/>
            <a:ext cx="3432525" cy="3352800"/>
          </a:xfrm>
        </p:spPr>
        <p:txBody>
          <a:bodyPr/>
          <a:lstStyle>
            <a:lvl1pPr marL="0" indent="0">
              <a:buNone/>
              <a:defRPr sz="1600">
                <a:latin typeface="Helvetica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69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3F4B7FC7-559A-49D4-AC3E-0EB5C5B91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6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287" y="1200150"/>
            <a:ext cx="8470933" cy="3169381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79625" cy="690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C86F781D-1A36-4F8B-9FF8-48A43376F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4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200151"/>
            <a:ext cx="1971675" cy="3124200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200151"/>
            <a:ext cx="5762625" cy="3124200"/>
          </a:xfrm>
        </p:spPr>
        <p:txBody>
          <a:bodyPr vert="eaVert"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103438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5CA95C54-84A8-41FE-9C80-3C498CAA2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67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5A9B677-7957-482E-B922-75D67B9E1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E1D8AB0-A763-49CF-B7F0-27ADD1711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3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74613"/>
            <a:ext cx="2057400" cy="673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C8CD0F24-E2BF-44C1-8715-4B0C0C93B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882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5593C28A-33FF-4F0E-BF25-789AA2BF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2878137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934200" y="60325"/>
            <a:ext cx="2133600" cy="671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6D4964FE-D226-419F-A7B7-96ABC01B8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6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7789"/>
            <a:ext cx="6553200" cy="665162"/>
          </a:xfrm>
        </p:spPr>
        <p:txBody>
          <a:bodyPr/>
          <a:lstStyle>
            <a:lvl1pPr>
              <a:defRPr sz="2800">
                <a:latin typeface="Helvetica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88" y="895351"/>
            <a:ext cx="4351687" cy="609599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88" y="1504950"/>
            <a:ext cx="4351687" cy="28194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890587"/>
            <a:ext cx="3887788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04950"/>
            <a:ext cx="3887788" cy="2819400"/>
          </a:xfrm>
        </p:spPr>
        <p:txBody>
          <a:bodyPr/>
          <a:lstStyle>
            <a:lvl1pPr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7010400" y="77788"/>
            <a:ext cx="2078038" cy="677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Helvetica Light"/>
              </a:defRPr>
            </a:lvl1pPr>
          </a:lstStyle>
          <a:p>
            <a:pPr>
              <a:defRPr/>
            </a:pPr>
            <a:fld id="{05706F8D-F9C2-48A9-A33A-47B092FB6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10400" y="57150"/>
            <a:ext cx="2016125" cy="690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5096084-5AE4-4C4B-9580-3A92F7258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5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934200" y="57150"/>
            <a:ext cx="2092325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4095750"/>
            <a:ext cx="533400" cy="27463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2F60997-A71E-47B8-8549-7D0C4CD65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7638" y="57150"/>
            <a:ext cx="66341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7638" y="895350"/>
            <a:ext cx="836771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11"/>
          <p:cNvSpPr txBox="1">
            <a:spLocks noChangeArrowheads="1"/>
          </p:cNvSpPr>
          <p:nvPr userDrawn="1"/>
        </p:nvSpPr>
        <p:spPr bwMode="auto">
          <a:xfrm>
            <a:off x="147638" y="4578350"/>
            <a:ext cx="2470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52</a:t>
            </a:r>
            <a:r>
              <a:rPr lang="en-US" altLang="en-US" sz="900" b="1" baseline="30000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nd</a:t>
            </a: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 General Meeting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21 and 22 of October 2020</a:t>
            </a:r>
          </a:p>
          <a:p>
            <a:pPr>
              <a:defRPr/>
            </a:pPr>
            <a:r>
              <a:rPr lang="en-US" altLang="en-US" sz="900" b="1" dirty="0">
                <a:solidFill>
                  <a:schemeClr val="bg1"/>
                </a:solidFill>
                <a:latin typeface="Helvetica Light"/>
                <a:cs typeface="Helvetica" panose="020B0604020202020204" pitchFamily="34" charset="0"/>
              </a:rPr>
              <a:t>Virtual Conference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087813"/>
            <a:ext cx="5730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 Light"/>
              </a:defRPr>
            </a:lvl1pPr>
          </a:lstStyle>
          <a:p>
            <a:pPr>
              <a:defRPr/>
            </a:pPr>
            <a:fld id="{E9652245-3D20-4FE0-B62E-46CFCAB1E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4483100"/>
            <a:ext cx="9048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14"/>
          <p:cNvSpPr txBox="1">
            <a:spLocks noChangeArrowheads="1"/>
          </p:cNvSpPr>
          <p:nvPr userDrawn="1"/>
        </p:nvSpPr>
        <p:spPr bwMode="auto">
          <a:xfrm>
            <a:off x="0" y="4919663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200" b="1">
                <a:solidFill>
                  <a:schemeClr val="bg1"/>
                </a:solidFill>
                <a:latin typeface="Helvetica Light"/>
              </a:rPr>
              <a:t>Wellbore Positioning Technical Section</a:t>
            </a:r>
          </a:p>
        </p:txBody>
      </p:sp>
      <p:pic>
        <p:nvPicPr>
          <p:cNvPr id="1033" name="Picture 1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4460875"/>
            <a:ext cx="1828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Helvetica Ligh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Helvetica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Ligh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Ligh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Ligh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Ligh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Helvetica Ligh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hyperlink" Target="dsabok.org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dsabok.org/" TargetMode="External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hyperlink" Target="mailto:erca@norceresearch.n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BEEF-D31C-4A46-9BF2-DD94E0EE3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Survey QAQC </a:t>
            </a:r>
            <a:r>
              <a:rPr lang="en-US" sz="4000" b="0" dirty="0"/>
              <a:t>Sub-Committee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221DB-8C0F-44CF-9B41-233A817E3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46350"/>
            <a:ext cx="6858000" cy="838200"/>
          </a:xfrm>
        </p:spPr>
        <p:txBody>
          <a:bodyPr/>
          <a:lstStyle/>
          <a:p>
            <a:r>
              <a:rPr lang="en-US" sz="2400" dirty="0"/>
              <a:t>philip.harbidge@pathcontrol.com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7E67F9-4900-4029-B648-FBEE546D5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6"/>
    </mc:Choice>
    <mc:Fallback xmlns=""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DDQUD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E6616-E1A3-49B7-99D8-E6633EB02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028"/>
          <a:stretch/>
        </p:blipFill>
        <p:spPr>
          <a:xfrm>
            <a:off x="675336" y="992539"/>
            <a:ext cx="3751796" cy="2207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5038F-687C-4551-B1B6-D733DC93C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414" r="49104" b="42222"/>
          <a:stretch/>
        </p:blipFill>
        <p:spPr>
          <a:xfrm>
            <a:off x="622090" y="3200400"/>
            <a:ext cx="3123213" cy="1207353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6BFAE58-667D-4AEB-869F-868CE8AE45E5}"/>
              </a:ext>
            </a:extLst>
          </p:cNvPr>
          <p:cNvSpPr txBox="1">
            <a:spLocks/>
          </p:cNvSpPr>
          <p:nvPr/>
        </p:nvSpPr>
        <p:spPr>
          <a:xfrm>
            <a:off x="8236655" y="5494399"/>
            <a:ext cx="2252676" cy="2785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D1333033-6A9F-4CCF-9BEF-B067F6A8B3F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7B3B6CA8-285A-43AE-904A-65A93C103B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14" t="18744"/>
          <a:stretch/>
        </p:blipFill>
        <p:spPr>
          <a:xfrm>
            <a:off x="6782806" y="885591"/>
            <a:ext cx="1992958" cy="1936717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file"/>
            <a:extLst>
              <a:ext uri="{FF2B5EF4-FFF2-40B4-BE49-F238E27FC236}">
                <a16:creationId xmlns:a16="http://schemas.microsoft.com/office/drawing/2014/main" id="{A8A41745-FE02-423C-BA96-CB5C8CA190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594" r="51114" b="45392"/>
          <a:stretch/>
        </p:blipFill>
        <p:spPr>
          <a:xfrm>
            <a:off x="3764289" y="1289244"/>
            <a:ext cx="2418042" cy="954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4D2AE0-BE2E-4633-8019-DA4767BF6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636" y="2427602"/>
            <a:ext cx="4977128" cy="19605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EF4BDC-71D5-415F-B57D-94AC9E8AC0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90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64563" y="4577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2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88"/>
    </mc:Choice>
    <mc:Fallback xmlns="">
      <p:transition spd="slow" advTm="8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Four meetings to date in 2020 (AUG – SEPT)</a:t>
            </a:r>
            <a:endParaRPr lang="en-US" sz="1800" dirty="0">
              <a:highlight>
                <a:srgbClr val="00FFFF"/>
              </a:highlight>
            </a:endParaRPr>
          </a:p>
          <a:p>
            <a:r>
              <a:rPr lang="en-US" sz="1800" dirty="0"/>
              <a:t>Working up </a:t>
            </a:r>
            <a:r>
              <a:rPr lang="en-US" sz="1800" b="1" i="1" dirty="0"/>
              <a:t>User Stories </a:t>
            </a:r>
            <a:r>
              <a:rPr lang="en-US" sz="1800" i="1" dirty="0"/>
              <a:t>and </a:t>
            </a:r>
            <a:r>
              <a:rPr lang="en-US" sz="1800" b="1" i="1" dirty="0"/>
              <a:t>Pain Points </a:t>
            </a:r>
            <a:r>
              <a:rPr lang="en-US" sz="1800" dirty="0"/>
              <a:t>Identifying a Specific Drilling Scenario Risk Event to form </a:t>
            </a:r>
            <a:r>
              <a:rPr lang="en-US" sz="1800" b="1" i="1" dirty="0"/>
              <a:t>User Cases</a:t>
            </a:r>
            <a:endParaRPr lang="en-US" sz="1800" b="1" i="1" dirty="0">
              <a:highlight>
                <a:srgbClr val="00FFFF"/>
              </a:highlight>
            </a:endParaRPr>
          </a:p>
          <a:p>
            <a:r>
              <a:rPr lang="en-US" sz="1800" dirty="0"/>
              <a:t>Group progress :</a:t>
            </a:r>
          </a:p>
          <a:p>
            <a:pPr lvl="1"/>
            <a:r>
              <a:rPr lang="en-US" sz="1600" dirty="0"/>
              <a:t>Modify descriptions clearly identifying risk context</a:t>
            </a:r>
            <a:endParaRPr lang="en-US" sz="1600" dirty="0">
              <a:highlight>
                <a:srgbClr val="00FF00"/>
              </a:highlight>
            </a:endParaRPr>
          </a:p>
          <a:p>
            <a:pPr lvl="1"/>
            <a:r>
              <a:rPr lang="en-US" sz="1600" dirty="0"/>
              <a:t>Group to Rank User Cases</a:t>
            </a:r>
          </a:p>
          <a:p>
            <a:r>
              <a:rPr lang="en-US" sz="1800" dirty="0"/>
              <a:t>Top Ranking Cases will be worked up into a document :</a:t>
            </a:r>
          </a:p>
          <a:p>
            <a:pPr lvl="1"/>
            <a:r>
              <a:rPr lang="en-US" sz="1600" dirty="0"/>
              <a:t>Data Description</a:t>
            </a:r>
          </a:p>
          <a:p>
            <a:pPr lvl="1"/>
            <a:r>
              <a:rPr lang="en-US" sz="1600" dirty="0"/>
              <a:t>Context of Drilling Data Risk</a:t>
            </a:r>
          </a:p>
          <a:p>
            <a:pPr lvl="1"/>
            <a:r>
              <a:rPr lang="en-US" sz="1600" dirty="0"/>
              <a:t>Associated Uncertainty</a:t>
            </a:r>
          </a:p>
          <a:p>
            <a:r>
              <a:rPr lang="en-US" sz="1600" dirty="0"/>
              <a:t>Minutes and Presentations hosted here </a:t>
            </a:r>
            <a:r>
              <a:rPr lang="en-US" sz="1600" b="1" dirty="0">
                <a:hlinkClick r:id="rId5"/>
              </a:rPr>
              <a:t>https://dsabok.org/</a:t>
            </a:r>
            <a:r>
              <a:rPr lang="en-US" sz="16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DDQUD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4FF0D4-E429-4E42-884F-4DA0C276D9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4563" y="45705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46"/>
    </mc:Choice>
    <mc:Fallback xmlns="">
      <p:transition spd="slow" advTm="9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The primary mission is to increase the awareness and understanding in the drilling community on how to describe drilling data quality and uncertainty. </a:t>
            </a:r>
            <a:endParaRPr lang="nb-NO" sz="18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It is not the intention to repeat work undertaken by OGDQ / API RP78 and IADC ART DCS Sensor Stewardship initiatives. Rather, to enable consistent description of data quality and uncertainty on key drilling data.</a:t>
            </a:r>
            <a:endParaRPr lang="nb-NO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DDQUD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8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List typical use cases and associated key drilling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Rank the criticality of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Identify the most critical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Identify industry experts familiar with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Sub-team with these experts to specify how data quality and uncertainty can be described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Publish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DDQUD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650EE-5EE3-40B3-891F-DA7F33697040}"/>
              </a:ext>
            </a:extLst>
          </p:cNvPr>
          <p:cNvSpPr>
            <a:spLocks noChangeAspect="1"/>
          </p:cNvSpPr>
          <p:nvPr/>
        </p:nvSpPr>
        <p:spPr>
          <a:xfrm>
            <a:off x="3150398" y="1685883"/>
            <a:ext cx="1045321" cy="1042808"/>
          </a:xfrm>
          <a:prstGeom prst="rect">
            <a:avLst/>
          </a:prstGeom>
          <a:solidFill>
            <a:srgbClr val="F49D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/>
            <a:endParaRPr lang="en-US" sz="4267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7" name="Ellipse 35">
            <a:extLst>
              <a:ext uri="{FF2B5EF4-FFF2-40B4-BE49-F238E27FC236}">
                <a16:creationId xmlns:a16="http://schemas.microsoft.com/office/drawing/2014/main" id="{5D76433D-2460-48F4-BD16-6CDCA93DE9DC}"/>
              </a:ext>
            </a:extLst>
          </p:cNvPr>
          <p:cNvSpPr>
            <a:spLocks noChangeAspect="1"/>
          </p:cNvSpPr>
          <p:nvPr/>
        </p:nvSpPr>
        <p:spPr>
          <a:xfrm>
            <a:off x="3301806" y="1848020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e 36">
            <a:extLst>
              <a:ext uri="{FF2B5EF4-FFF2-40B4-BE49-F238E27FC236}">
                <a16:creationId xmlns:a16="http://schemas.microsoft.com/office/drawing/2014/main" id="{3BA3AFB7-48C8-412B-AF6C-A81D341631C7}"/>
              </a:ext>
            </a:extLst>
          </p:cNvPr>
          <p:cNvGrpSpPr/>
          <p:nvPr/>
        </p:nvGrpSpPr>
        <p:grpSpPr>
          <a:xfrm>
            <a:off x="3332734" y="1917594"/>
            <a:ext cx="629448" cy="584187"/>
            <a:chOff x="5797806" y="2682926"/>
            <a:chExt cx="1171028" cy="1090740"/>
          </a:xfrm>
          <a:solidFill>
            <a:schemeClr val="accent2">
              <a:lumMod val="75000"/>
            </a:schemeClr>
          </a:solidFill>
        </p:grpSpPr>
        <p:pic>
          <p:nvPicPr>
            <p:cNvPr id="9" name="Graphique 37" descr="Pouce en haut">
              <a:extLst>
                <a:ext uri="{FF2B5EF4-FFF2-40B4-BE49-F238E27FC236}">
                  <a16:creationId xmlns:a16="http://schemas.microsoft.com/office/drawing/2014/main" id="{5DD9BE10-E9C0-4733-90D3-0FA9A8DF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0347" y="3175179"/>
              <a:ext cx="598487" cy="598487"/>
            </a:xfrm>
            <a:prstGeom prst="rect">
              <a:avLst/>
            </a:prstGeom>
          </p:spPr>
        </p:pic>
        <p:pic>
          <p:nvPicPr>
            <p:cNvPr id="10" name="Graphique 38" descr="Tête avec engrenages">
              <a:extLst>
                <a:ext uri="{FF2B5EF4-FFF2-40B4-BE49-F238E27FC236}">
                  <a16:creationId xmlns:a16="http://schemas.microsoft.com/office/drawing/2014/main" id="{C635BA80-6DAD-4CB7-A9A7-91523B85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97806" y="2682926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E1C75F8-B2B8-48FA-80EC-9FFAF511DC18}"/>
              </a:ext>
            </a:extLst>
          </p:cNvPr>
          <p:cNvSpPr>
            <a:spLocks noChangeAspect="1"/>
          </p:cNvSpPr>
          <p:nvPr/>
        </p:nvSpPr>
        <p:spPr>
          <a:xfrm>
            <a:off x="5166207" y="1690155"/>
            <a:ext cx="1054473" cy="1033405"/>
          </a:xfrm>
          <a:prstGeom prst="rect">
            <a:avLst/>
          </a:prstGeom>
          <a:solidFill>
            <a:srgbClr val="9966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Ellipse 39">
            <a:extLst>
              <a:ext uri="{FF2B5EF4-FFF2-40B4-BE49-F238E27FC236}">
                <a16:creationId xmlns:a16="http://schemas.microsoft.com/office/drawing/2014/main" id="{0BBDE8B9-6C4A-4437-A918-04445DDF3FB6}"/>
              </a:ext>
            </a:extLst>
          </p:cNvPr>
          <p:cNvSpPr>
            <a:spLocks noChangeAspect="1"/>
          </p:cNvSpPr>
          <p:nvPr/>
        </p:nvSpPr>
        <p:spPr>
          <a:xfrm>
            <a:off x="5333443" y="1860098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40">
            <a:extLst>
              <a:ext uri="{FF2B5EF4-FFF2-40B4-BE49-F238E27FC236}">
                <a16:creationId xmlns:a16="http://schemas.microsoft.com/office/drawing/2014/main" id="{178CC040-95F8-48C0-AE1D-FE0A6B93EF0E}"/>
              </a:ext>
            </a:extLst>
          </p:cNvPr>
          <p:cNvGrpSpPr/>
          <p:nvPr/>
        </p:nvGrpSpPr>
        <p:grpSpPr>
          <a:xfrm>
            <a:off x="5314977" y="1859769"/>
            <a:ext cx="763302" cy="725257"/>
            <a:chOff x="-434926" y="3082045"/>
            <a:chExt cx="941053" cy="859888"/>
          </a:xfrm>
        </p:grpSpPr>
        <p:pic>
          <p:nvPicPr>
            <p:cNvPr id="14" name="Graphique 41" descr="Engrenage">
              <a:extLst>
                <a:ext uri="{FF2B5EF4-FFF2-40B4-BE49-F238E27FC236}">
                  <a16:creationId xmlns:a16="http://schemas.microsoft.com/office/drawing/2014/main" id="{0AB2658F-6557-4EFC-B0B5-602B54422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434926" y="3082045"/>
              <a:ext cx="628207" cy="628207"/>
            </a:xfrm>
            <a:prstGeom prst="rect">
              <a:avLst/>
            </a:prstGeom>
          </p:spPr>
        </p:pic>
        <p:pic>
          <p:nvPicPr>
            <p:cNvPr id="15" name="Graphique 42" descr="Engrenage">
              <a:extLst>
                <a:ext uri="{FF2B5EF4-FFF2-40B4-BE49-F238E27FC236}">
                  <a16:creationId xmlns:a16="http://schemas.microsoft.com/office/drawing/2014/main" id="{4006CB03-113E-46EC-A0D7-DB684DEF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5491" y="3244442"/>
              <a:ext cx="521618" cy="521618"/>
            </a:xfrm>
            <a:prstGeom prst="rect">
              <a:avLst/>
            </a:prstGeom>
          </p:spPr>
        </p:pic>
        <p:pic>
          <p:nvPicPr>
            <p:cNvPr id="16" name="Graphique 43" descr="Engrenage">
              <a:extLst>
                <a:ext uri="{FF2B5EF4-FFF2-40B4-BE49-F238E27FC236}">
                  <a16:creationId xmlns:a16="http://schemas.microsoft.com/office/drawing/2014/main" id="{30F57486-6EBD-41DB-B824-B3BAE0F25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67399" y="3534807"/>
              <a:ext cx="407126" cy="40712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57EFBB-2278-4071-B181-13BFF6EF01CC}"/>
              </a:ext>
            </a:extLst>
          </p:cNvPr>
          <p:cNvSpPr>
            <a:spLocks noChangeAspect="1"/>
          </p:cNvSpPr>
          <p:nvPr/>
        </p:nvSpPr>
        <p:spPr>
          <a:xfrm>
            <a:off x="7191167" y="1682160"/>
            <a:ext cx="1061458" cy="103634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Ellipse 30">
            <a:extLst>
              <a:ext uri="{FF2B5EF4-FFF2-40B4-BE49-F238E27FC236}">
                <a16:creationId xmlns:a16="http://schemas.microsoft.com/office/drawing/2014/main" id="{0E2E358A-3ADD-45DB-B54B-DB8968DD8F45}"/>
              </a:ext>
            </a:extLst>
          </p:cNvPr>
          <p:cNvSpPr>
            <a:spLocks noChangeAspect="1"/>
          </p:cNvSpPr>
          <p:nvPr/>
        </p:nvSpPr>
        <p:spPr>
          <a:xfrm>
            <a:off x="7365387" y="1829417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id="{64C88F0D-2957-4A96-8ACB-1EE7A861E00C}"/>
              </a:ext>
            </a:extLst>
          </p:cNvPr>
          <p:cNvSpPr txBox="1">
            <a:spLocks/>
          </p:cNvSpPr>
          <p:nvPr/>
        </p:nvSpPr>
        <p:spPr>
          <a:xfrm>
            <a:off x="-1" y="2541913"/>
            <a:ext cx="9144001" cy="125249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Questions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20" name="Groupe 1">
            <a:extLst>
              <a:ext uri="{FF2B5EF4-FFF2-40B4-BE49-F238E27FC236}">
                <a16:creationId xmlns:a16="http://schemas.microsoft.com/office/drawing/2014/main" id="{4582FC87-C320-4160-A517-7F876D94A215}"/>
              </a:ext>
            </a:extLst>
          </p:cNvPr>
          <p:cNvGrpSpPr/>
          <p:nvPr/>
        </p:nvGrpSpPr>
        <p:grpSpPr>
          <a:xfrm>
            <a:off x="1125439" y="1687194"/>
            <a:ext cx="1054473" cy="1049589"/>
            <a:chOff x="1016147" y="985922"/>
            <a:chExt cx="1054473" cy="10495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187D30-FB27-4F88-AB84-5E24BC5E5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147" y="985922"/>
              <a:ext cx="1054473" cy="1049589"/>
            </a:xfrm>
            <a:prstGeom prst="rect">
              <a:avLst/>
            </a:prstGeom>
            <a:solidFill>
              <a:srgbClr val="CF42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4267" kern="0" dirty="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22" name="Ellipse 9">
              <a:extLst>
                <a:ext uri="{FF2B5EF4-FFF2-40B4-BE49-F238E27FC236}">
                  <a16:creationId xmlns:a16="http://schemas.microsoft.com/office/drawing/2014/main" id="{5FDBA1B7-11B7-40EB-B960-6FD54BD6B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3383" y="1154513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Image 25">
            <a:extLst>
              <a:ext uri="{FF2B5EF4-FFF2-40B4-BE49-F238E27FC236}">
                <a16:creationId xmlns:a16="http://schemas.microsoft.com/office/drawing/2014/main" id="{180833F9-E58F-4E0F-BF08-94D6C884DD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4" y="1893046"/>
            <a:ext cx="656371" cy="656371"/>
          </a:xfrm>
          <a:prstGeom prst="rect">
            <a:avLst/>
          </a:prstGeom>
        </p:spPr>
      </p:pic>
      <p:pic>
        <p:nvPicPr>
          <p:cNvPr id="24" name="Image 26">
            <a:extLst>
              <a:ext uri="{FF2B5EF4-FFF2-40B4-BE49-F238E27FC236}">
                <a16:creationId xmlns:a16="http://schemas.microsoft.com/office/drawing/2014/main" id="{D1124026-892D-4DC1-9410-B6CEBE3714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24" y="1917594"/>
            <a:ext cx="563344" cy="5298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305D84-45FE-4821-A96D-9849E4ABC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6"/>
    </mc:Choice>
    <mc:Fallback xmlns="">
      <p:transition spd="slow" advTm="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4B46C2D-C663-469F-81A5-8FC6869C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8" y="57150"/>
            <a:ext cx="6634162" cy="690563"/>
          </a:xfrm>
        </p:spPr>
        <p:txBody>
          <a:bodyPr/>
          <a:lstStyle/>
          <a:p>
            <a:r>
              <a:rPr lang="en-US" dirty="0"/>
              <a:t>Phil Harbidge Presenter 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207249D-3667-4A4E-B358-8054B42039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010400" y="74613"/>
            <a:ext cx="2057400" cy="6731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06381-E992-4D5D-A888-8076A94164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8538" y="4095750"/>
            <a:ext cx="495300" cy="2746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E1D8AB0-A763-49CF-B7F0-27ADD1711729}" type="slidenum">
              <a:rPr lang="en-US" kern="1200">
                <a:latin typeface="Helvetica Light"/>
                <a:ea typeface="MS PGothic" panose="020B0600070205080204" pitchFamily="34" charset="-128"/>
                <a:cs typeface="+mn-cs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kern="1200">
              <a:latin typeface="Helvetica Light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BA649F-2AF8-4F46-B320-CA5B60B0A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3072" b="18584"/>
          <a:stretch/>
        </p:blipFill>
        <p:spPr>
          <a:xfrm>
            <a:off x="7656932" y="830402"/>
            <a:ext cx="1495428" cy="18890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D1453-EF31-4925-BE1E-7A184D8A7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895350"/>
            <a:ext cx="8686762" cy="3473450"/>
          </a:xfrm>
        </p:spPr>
        <p:txBody>
          <a:bodyPr/>
          <a:lstStyle/>
          <a:p>
            <a:r>
              <a:rPr lang="en-US" altLang="en-US" sz="1600" dirty="0"/>
              <a:t>Phil HARBIDGE - PathControl, General Manager - Kuala Lumpur</a:t>
            </a:r>
          </a:p>
          <a:p>
            <a:r>
              <a:rPr lang="en-US" altLang="en-US" sz="1800" dirty="0"/>
              <a:t>20+ years Wellbore Positioning</a:t>
            </a:r>
          </a:p>
          <a:p>
            <a:r>
              <a:rPr lang="en-US" altLang="en-US" sz="1800" dirty="0"/>
              <a:t>Wellplacement, CA, Risk Assessment, Well QAQC &amp; Optimization</a:t>
            </a:r>
          </a:p>
          <a:p>
            <a:r>
              <a:rPr lang="en-US" altLang="en-US" sz="1800" dirty="0"/>
              <a:t>ISCWSA Webmaster</a:t>
            </a:r>
          </a:p>
          <a:p>
            <a:r>
              <a:rPr lang="en-US" altLang="en-US" sz="1800" dirty="0"/>
              <a:t>QAQC Sub-committee Chair, </a:t>
            </a:r>
          </a:p>
          <a:p>
            <a:r>
              <a:rPr lang="en-US" altLang="en-US" sz="1800" dirty="0"/>
              <a:t>Drilling Quality and Uncertainty Description, Error model, Collision Avoidance, Well Intercept and Education</a:t>
            </a:r>
          </a:p>
          <a:p>
            <a:pPr lvl="1"/>
            <a:r>
              <a:rPr lang="en-US" altLang="en-US" sz="1600" dirty="0"/>
              <a:t>Worked :</a:t>
            </a:r>
          </a:p>
          <a:p>
            <a:pPr lvl="1"/>
            <a:r>
              <a:rPr lang="en-US" altLang="en-US" sz="1600" b="1" dirty="0"/>
              <a:t>Civil Engineer, Marine Surveyor  -  Halliburton, Baker Hughes and Schlumberger:	DD Service Companies</a:t>
            </a:r>
          </a:p>
          <a:p>
            <a:pPr lvl="1"/>
            <a:r>
              <a:rPr lang="en-US" altLang="en-US" sz="1600" b="1" dirty="0"/>
              <a:t>PathControl : Intercept Relief Well and Advanced Survey Management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E02A19-FFEB-4194-91A7-1ACBAF95F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8"/>
    </mc:Choice>
    <mc:Fallback xmlns="">
      <p:transition spd="slow" advTm="7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RP-78 Chapters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DEPTH Chapter – FINISHED</a:t>
            </a:r>
          </a:p>
          <a:p>
            <a:r>
              <a:rPr lang="en-US" sz="2000" dirty="0"/>
              <a:t>GYRO – Chapter FINISHED</a:t>
            </a:r>
          </a:p>
          <a:p>
            <a:r>
              <a:rPr lang="en-US" sz="2000" dirty="0"/>
              <a:t>MWD – Chapter FINISHED</a:t>
            </a:r>
          </a:p>
          <a:p>
            <a:r>
              <a:rPr lang="en-US" sz="2000" dirty="0"/>
              <a:t>Gyro-MWD outstanding 2 points pending feedback - Gyrodata and SDI</a:t>
            </a:r>
          </a:p>
          <a:p>
            <a:pPr lvl="1"/>
            <a:r>
              <a:rPr lang="en-US" sz="1600" dirty="0"/>
              <a:t>2018 First meeting on 5</a:t>
            </a:r>
            <a:r>
              <a:rPr lang="en-US" sz="1600" baseline="30000" dirty="0"/>
              <a:t>th</a:t>
            </a:r>
            <a:r>
              <a:rPr lang="en-US" sz="1600" dirty="0"/>
              <a:t> Oct</a:t>
            </a:r>
          </a:p>
          <a:p>
            <a:pPr lvl="1"/>
            <a:r>
              <a:rPr lang="en-US" sz="1600" dirty="0"/>
              <a:t>2020 Meetings :</a:t>
            </a:r>
          </a:p>
          <a:p>
            <a:pPr lvl="2"/>
            <a:r>
              <a:rPr lang="en-US" sz="1400" dirty="0"/>
              <a:t>10, 11, 12, 13 and 14	1</a:t>
            </a:r>
            <a:r>
              <a:rPr lang="en-US" sz="1400" baseline="30000" dirty="0"/>
              <a:t>st</a:t>
            </a:r>
            <a:r>
              <a:rPr lang="en-US" sz="1400" dirty="0"/>
              <a:t>  -19</a:t>
            </a:r>
            <a:r>
              <a:rPr lang="en-US" sz="1400" baseline="30000" dirty="0"/>
              <a:t>th</a:t>
            </a:r>
            <a:r>
              <a:rPr lang="en-US" sz="1400" dirty="0"/>
              <a:t> May </a:t>
            </a:r>
          </a:p>
          <a:p>
            <a:pPr lvl="2"/>
            <a:r>
              <a:rPr lang="en-US" sz="1400" dirty="0"/>
              <a:t>15			2</a:t>
            </a:r>
            <a:r>
              <a:rPr lang="en-US" sz="1400" baseline="30000" dirty="0"/>
              <a:t>nd</a:t>
            </a:r>
            <a:r>
              <a:rPr lang="en-US" sz="1400" dirty="0"/>
              <a:t> – June</a:t>
            </a:r>
          </a:p>
          <a:p>
            <a:pPr lvl="1"/>
            <a:r>
              <a:rPr lang="en-US" sz="1600" dirty="0"/>
              <a:t>E-Book Meetings</a:t>
            </a:r>
          </a:p>
          <a:p>
            <a:pPr lvl="2"/>
            <a:r>
              <a:rPr lang="en-US" sz="1400" dirty="0"/>
              <a:t>16 and 17		5</a:t>
            </a:r>
            <a:r>
              <a:rPr lang="en-US" sz="1400" baseline="30000" dirty="0"/>
              <a:t>th</a:t>
            </a:r>
            <a:r>
              <a:rPr lang="en-US" sz="1400" dirty="0"/>
              <a:t> possibly 12</a:t>
            </a:r>
            <a:r>
              <a:rPr lang="en-US" sz="1400" baseline="30000" dirty="0"/>
              <a:t>th</a:t>
            </a:r>
            <a:r>
              <a:rPr lang="en-US" sz="1400" dirty="0"/>
              <a:t> Nov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7773B8-2E5E-49CE-BC42-E4CD51219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0"/>
    </mc:Choice>
    <mc:Fallback xmlns="">
      <p:transition spd="slow" advTm="7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1547418"/>
            <a:ext cx="8367712" cy="3473450"/>
          </a:xfrm>
        </p:spPr>
        <p:txBody>
          <a:bodyPr/>
          <a:lstStyle/>
          <a:p>
            <a:r>
              <a:rPr lang="en-US" sz="2000" dirty="0"/>
              <a:t>DEPTH, GYRO, MWD  and Data Survey Record (DSR) </a:t>
            </a:r>
          </a:p>
          <a:p>
            <a:r>
              <a:rPr lang="en-US" sz="2000" dirty="0"/>
              <a:t>– multiple documents and references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First Meeting in Nov 2020 –First Draft June 2021 (ISCWSA54 or earlier)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C3CA89-BAB6-48CC-8C10-9E9DE7DAE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0"/>
    </mc:Choice>
    <mc:Fallback xmlns="">
      <p:transition spd="slow" advTm="5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Thanks to all the volunteers who are working on this project</a:t>
            </a:r>
          </a:p>
          <a:p>
            <a:endParaRPr lang="en-US" sz="2400" dirty="0"/>
          </a:p>
          <a:p>
            <a:r>
              <a:rPr lang="en-US" sz="2000" dirty="0"/>
              <a:t>Manufacturer &amp; Calibration Experts: </a:t>
            </a:r>
            <a:r>
              <a:rPr lang="en-US" sz="1600" b="1" dirty="0" err="1"/>
              <a:t>BenchTree</a:t>
            </a:r>
            <a:r>
              <a:rPr lang="en-US" sz="1600" b="1" dirty="0"/>
              <a:t>, Scientific Drilling, Halliburton, Gyrodata, Schlumberger, Baker Hughes, Weatherford and JAE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Operator Experts: </a:t>
            </a:r>
            <a:r>
              <a:rPr lang="en-US" sz="1600" b="1" dirty="0"/>
              <a:t>Chevron, Oxy, ConocoPhillips, BP,  Total, Devon Energy, ExxonMobil …. </a:t>
            </a:r>
            <a:br>
              <a:rPr lang="en-US" sz="2000" b="1" dirty="0"/>
            </a:br>
            <a:br>
              <a:rPr lang="en-US" sz="2000" dirty="0"/>
            </a:br>
            <a:r>
              <a:rPr lang="en-US" sz="2000" dirty="0"/>
              <a:t>Service Company Experts: </a:t>
            </a:r>
            <a:r>
              <a:rPr lang="en-US" sz="1600" b="1" dirty="0"/>
              <a:t>Halliburton, Baker Hughes, Schlumberger, Weatherford, Depth Solutions, Mostar Drilling, SuperiorQC, Independent Consultants, EOG Resources, PathControl….</a:t>
            </a:r>
            <a:endParaRPr lang="en-US" sz="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677495-BBA9-43DA-B9AD-1875E49A9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0"/>
    </mc:Choice>
    <mc:Fallback xmlns="">
      <p:transition spd="slow" advTm="3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650EE-5EE3-40B3-891F-DA7F33697040}"/>
              </a:ext>
            </a:extLst>
          </p:cNvPr>
          <p:cNvSpPr>
            <a:spLocks noChangeAspect="1"/>
          </p:cNvSpPr>
          <p:nvPr/>
        </p:nvSpPr>
        <p:spPr>
          <a:xfrm>
            <a:off x="3150398" y="1685883"/>
            <a:ext cx="1045321" cy="1042808"/>
          </a:xfrm>
          <a:prstGeom prst="rect">
            <a:avLst/>
          </a:prstGeom>
          <a:solidFill>
            <a:srgbClr val="F49D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/>
            <a:endParaRPr lang="en-US" sz="4267" kern="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7" name="Ellipse 35">
            <a:extLst>
              <a:ext uri="{FF2B5EF4-FFF2-40B4-BE49-F238E27FC236}">
                <a16:creationId xmlns:a16="http://schemas.microsoft.com/office/drawing/2014/main" id="{5D76433D-2460-48F4-BD16-6CDCA93DE9DC}"/>
              </a:ext>
            </a:extLst>
          </p:cNvPr>
          <p:cNvSpPr>
            <a:spLocks noChangeAspect="1"/>
          </p:cNvSpPr>
          <p:nvPr/>
        </p:nvSpPr>
        <p:spPr>
          <a:xfrm>
            <a:off x="3301806" y="1848020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e 36">
            <a:extLst>
              <a:ext uri="{FF2B5EF4-FFF2-40B4-BE49-F238E27FC236}">
                <a16:creationId xmlns:a16="http://schemas.microsoft.com/office/drawing/2014/main" id="{3BA3AFB7-48C8-412B-AF6C-A81D341631C7}"/>
              </a:ext>
            </a:extLst>
          </p:cNvPr>
          <p:cNvGrpSpPr/>
          <p:nvPr/>
        </p:nvGrpSpPr>
        <p:grpSpPr>
          <a:xfrm>
            <a:off x="3332734" y="1917594"/>
            <a:ext cx="629448" cy="584187"/>
            <a:chOff x="5797806" y="2682926"/>
            <a:chExt cx="1171028" cy="1090740"/>
          </a:xfrm>
          <a:solidFill>
            <a:schemeClr val="accent2">
              <a:lumMod val="75000"/>
            </a:schemeClr>
          </a:solidFill>
        </p:grpSpPr>
        <p:pic>
          <p:nvPicPr>
            <p:cNvPr id="9" name="Graphique 37" descr="Pouce en haut">
              <a:extLst>
                <a:ext uri="{FF2B5EF4-FFF2-40B4-BE49-F238E27FC236}">
                  <a16:creationId xmlns:a16="http://schemas.microsoft.com/office/drawing/2014/main" id="{5DD9BE10-E9C0-4733-90D3-0FA9A8DF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0347" y="3175179"/>
              <a:ext cx="598487" cy="598487"/>
            </a:xfrm>
            <a:prstGeom prst="rect">
              <a:avLst/>
            </a:prstGeom>
          </p:spPr>
        </p:pic>
        <p:pic>
          <p:nvPicPr>
            <p:cNvPr id="10" name="Graphique 38" descr="Tête avec engrenages">
              <a:extLst>
                <a:ext uri="{FF2B5EF4-FFF2-40B4-BE49-F238E27FC236}">
                  <a16:creationId xmlns:a16="http://schemas.microsoft.com/office/drawing/2014/main" id="{C635BA80-6DAD-4CB7-A9A7-91523B85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97806" y="2682926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E1C75F8-B2B8-48FA-80EC-9FFAF511DC18}"/>
              </a:ext>
            </a:extLst>
          </p:cNvPr>
          <p:cNvSpPr>
            <a:spLocks noChangeAspect="1"/>
          </p:cNvSpPr>
          <p:nvPr/>
        </p:nvSpPr>
        <p:spPr>
          <a:xfrm>
            <a:off x="5166207" y="1690155"/>
            <a:ext cx="1054473" cy="1033405"/>
          </a:xfrm>
          <a:prstGeom prst="rect">
            <a:avLst/>
          </a:prstGeom>
          <a:solidFill>
            <a:srgbClr val="9966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Ellipse 39">
            <a:extLst>
              <a:ext uri="{FF2B5EF4-FFF2-40B4-BE49-F238E27FC236}">
                <a16:creationId xmlns:a16="http://schemas.microsoft.com/office/drawing/2014/main" id="{0BBDE8B9-6C4A-4437-A918-04445DDF3FB6}"/>
              </a:ext>
            </a:extLst>
          </p:cNvPr>
          <p:cNvSpPr>
            <a:spLocks noChangeAspect="1"/>
          </p:cNvSpPr>
          <p:nvPr/>
        </p:nvSpPr>
        <p:spPr>
          <a:xfrm>
            <a:off x="5333443" y="1860098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40">
            <a:extLst>
              <a:ext uri="{FF2B5EF4-FFF2-40B4-BE49-F238E27FC236}">
                <a16:creationId xmlns:a16="http://schemas.microsoft.com/office/drawing/2014/main" id="{178CC040-95F8-48C0-AE1D-FE0A6B93EF0E}"/>
              </a:ext>
            </a:extLst>
          </p:cNvPr>
          <p:cNvGrpSpPr/>
          <p:nvPr/>
        </p:nvGrpSpPr>
        <p:grpSpPr>
          <a:xfrm>
            <a:off x="5314977" y="1859769"/>
            <a:ext cx="763302" cy="725257"/>
            <a:chOff x="-434926" y="3082045"/>
            <a:chExt cx="941053" cy="859888"/>
          </a:xfrm>
        </p:grpSpPr>
        <p:pic>
          <p:nvPicPr>
            <p:cNvPr id="14" name="Graphique 41" descr="Engrenage">
              <a:extLst>
                <a:ext uri="{FF2B5EF4-FFF2-40B4-BE49-F238E27FC236}">
                  <a16:creationId xmlns:a16="http://schemas.microsoft.com/office/drawing/2014/main" id="{0AB2658F-6557-4EFC-B0B5-602B54422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434926" y="3082045"/>
              <a:ext cx="628207" cy="628207"/>
            </a:xfrm>
            <a:prstGeom prst="rect">
              <a:avLst/>
            </a:prstGeom>
          </p:spPr>
        </p:pic>
        <p:pic>
          <p:nvPicPr>
            <p:cNvPr id="15" name="Graphique 42" descr="Engrenage">
              <a:extLst>
                <a:ext uri="{FF2B5EF4-FFF2-40B4-BE49-F238E27FC236}">
                  <a16:creationId xmlns:a16="http://schemas.microsoft.com/office/drawing/2014/main" id="{4006CB03-113E-46EC-A0D7-DB684DEF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5491" y="3244442"/>
              <a:ext cx="521618" cy="521618"/>
            </a:xfrm>
            <a:prstGeom prst="rect">
              <a:avLst/>
            </a:prstGeom>
          </p:spPr>
        </p:pic>
        <p:pic>
          <p:nvPicPr>
            <p:cNvPr id="16" name="Graphique 43" descr="Engrenage">
              <a:extLst>
                <a:ext uri="{FF2B5EF4-FFF2-40B4-BE49-F238E27FC236}">
                  <a16:creationId xmlns:a16="http://schemas.microsoft.com/office/drawing/2014/main" id="{30F57486-6EBD-41DB-B824-B3BAE0F25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730898">
              <a:off x="-167399" y="3534807"/>
              <a:ext cx="407126" cy="407126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57EFBB-2278-4071-B181-13BFF6EF01CC}"/>
              </a:ext>
            </a:extLst>
          </p:cNvPr>
          <p:cNvSpPr>
            <a:spLocks noChangeAspect="1"/>
          </p:cNvSpPr>
          <p:nvPr/>
        </p:nvSpPr>
        <p:spPr>
          <a:xfrm>
            <a:off x="7191167" y="1682160"/>
            <a:ext cx="1061458" cy="103634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Ellipse 30">
            <a:extLst>
              <a:ext uri="{FF2B5EF4-FFF2-40B4-BE49-F238E27FC236}">
                <a16:creationId xmlns:a16="http://schemas.microsoft.com/office/drawing/2014/main" id="{0E2E358A-3ADD-45DB-B54B-DB8968DD8F45}"/>
              </a:ext>
            </a:extLst>
          </p:cNvPr>
          <p:cNvSpPr>
            <a:spLocks noChangeAspect="1"/>
          </p:cNvSpPr>
          <p:nvPr/>
        </p:nvSpPr>
        <p:spPr>
          <a:xfrm>
            <a:off x="7365387" y="1829417"/>
            <a:ext cx="720000" cy="72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re 6">
            <a:extLst>
              <a:ext uri="{FF2B5EF4-FFF2-40B4-BE49-F238E27FC236}">
                <a16:creationId xmlns:a16="http://schemas.microsoft.com/office/drawing/2014/main" id="{64C88F0D-2957-4A96-8ACB-1EE7A861E00C}"/>
              </a:ext>
            </a:extLst>
          </p:cNvPr>
          <p:cNvSpPr txBox="1">
            <a:spLocks/>
          </p:cNvSpPr>
          <p:nvPr/>
        </p:nvSpPr>
        <p:spPr>
          <a:xfrm>
            <a:off x="-1" y="2541913"/>
            <a:ext cx="9144001" cy="125249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Questions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20" name="Groupe 1">
            <a:extLst>
              <a:ext uri="{FF2B5EF4-FFF2-40B4-BE49-F238E27FC236}">
                <a16:creationId xmlns:a16="http://schemas.microsoft.com/office/drawing/2014/main" id="{4582FC87-C320-4160-A517-7F876D94A215}"/>
              </a:ext>
            </a:extLst>
          </p:cNvPr>
          <p:cNvGrpSpPr/>
          <p:nvPr/>
        </p:nvGrpSpPr>
        <p:grpSpPr>
          <a:xfrm>
            <a:off x="1125439" y="1687194"/>
            <a:ext cx="1054473" cy="1049589"/>
            <a:chOff x="1016147" y="985922"/>
            <a:chExt cx="1054473" cy="10495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187D30-FB27-4F88-AB84-5E24BC5E5E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6147" y="985922"/>
              <a:ext cx="1054473" cy="1049589"/>
            </a:xfrm>
            <a:prstGeom prst="rect">
              <a:avLst/>
            </a:prstGeom>
            <a:solidFill>
              <a:srgbClr val="CF423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4267" kern="0" dirty="0">
                <a:solidFill>
                  <a:prstClr val="white"/>
                </a:solidFill>
                <a:latin typeface="Open Sans Light"/>
              </a:endParaRPr>
            </a:p>
          </p:txBody>
        </p:sp>
        <p:sp>
          <p:nvSpPr>
            <p:cNvPr id="22" name="Ellipse 9">
              <a:extLst>
                <a:ext uri="{FF2B5EF4-FFF2-40B4-BE49-F238E27FC236}">
                  <a16:creationId xmlns:a16="http://schemas.microsoft.com/office/drawing/2014/main" id="{5FDBA1B7-11B7-40EB-B960-6FD54BD6B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3383" y="1154513"/>
              <a:ext cx="720000" cy="72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Image 25">
            <a:extLst>
              <a:ext uri="{FF2B5EF4-FFF2-40B4-BE49-F238E27FC236}">
                <a16:creationId xmlns:a16="http://schemas.microsoft.com/office/drawing/2014/main" id="{180833F9-E58F-4E0F-BF08-94D6C884DD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4" y="1893046"/>
            <a:ext cx="656371" cy="656371"/>
          </a:xfrm>
          <a:prstGeom prst="rect">
            <a:avLst/>
          </a:prstGeom>
        </p:spPr>
      </p:pic>
      <p:pic>
        <p:nvPicPr>
          <p:cNvPr id="24" name="Image 26">
            <a:extLst>
              <a:ext uri="{FF2B5EF4-FFF2-40B4-BE49-F238E27FC236}">
                <a16:creationId xmlns:a16="http://schemas.microsoft.com/office/drawing/2014/main" id="{D1124026-892D-4DC1-9410-B6CEBE3714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24" y="1917594"/>
            <a:ext cx="563344" cy="5298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2AC411-8710-42D4-8F84-2D4D6EB6C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"/>
    </mc:Choice>
    <mc:Fallback xmlns="">
      <p:transition spd="slow" advTm="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"/>
    </mc:Choice>
    <mc:Fallback xmlns="">
      <p:transition spd="slow" advTm="214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BEEF-D31C-4A46-9BF2-DD94E0EE3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D</a:t>
            </a:r>
            <a:r>
              <a:rPr lang="en-US" sz="4000" b="0" dirty="0"/>
              <a:t>rilling </a:t>
            </a:r>
            <a:r>
              <a:rPr lang="en-US" sz="4000" dirty="0"/>
              <a:t>D</a:t>
            </a:r>
            <a:r>
              <a:rPr lang="en-US" sz="4000" b="0" dirty="0"/>
              <a:t>ata </a:t>
            </a:r>
            <a:r>
              <a:rPr lang="en-US" sz="4000" dirty="0"/>
              <a:t>Q</a:t>
            </a:r>
            <a:r>
              <a:rPr lang="en-US" sz="4000" b="0" dirty="0"/>
              <a:t>uality and </a:t>
            </a:r>
            <a:r>
              <a:rPr lang="en-US" sz="4000" dirty="0"/>
              <a:t>U</a:t>
            </a:r>
            <a:r>
              <a:rPr lang="en-US" sz="4000" b="0" dirty="0"/>
              <a:t>ncertainty </a:t>
            </a:r>
            <a:r>
              <a:rPr lang="en-US" sz="4000" dirty="0"/>
              <a:t>D</a:t>
            </a:r>
            <a:r>
              <a:rPr lang="en-US" sz="4000" b="0" dirty="0"/>
              <a:t>escription</a:t>
            </a:r>
            <a:br>
              <a:rPr lang="en-US" sz="4000" dirty="0"/>
            </a:br>
            <a:r>
              <a:rPr lang="en-US" sz="4000" dirty="0"/>
              <a:t>SPE </a:t>
            </a:r>
            <a:r>
              <a:rPr lang="en-US" sz="4000" b="0" dirty="0"/>
              <a:t>Sub-Committee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221DB-8C0F-44CF-9B41-233A817E3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46350"/>
            <a:ext cx="6858000" cy="838200"/>
          </a:xfrm>
        </p:spPr>
        <p:txBody>
          <a:bodyPr/>
          <a:lstStyle/>
          <a:p>
            <a:r>
              <a:rPr lang="en-GB" sz="2400" dirty="0"/>
              <a:t>Eric Cayeux </a:t>
            </a:r>
            <a:r>
              <a:rPr lang="en-GB" sz="2400" dirty="0">
                <a:hlinkClick r:id="rId4"/>
              </a:rPr>
              <a:t>erca@norceresearch.no</a:t>
            </a:r>
            <a:r>
              <a:rPr lang="en-GB" sz="2400" dirty="0"/>
              <a:t> </a:t>
            </a:r>
            <a:r>
              <a:rPr lang="en-US" sz="2400" dirty="0"/>
              <a:t>philip.harbidge@pathcontrol.com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41D3C7-1B84-486B-88B9-8DE6EDD71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4"/>
    </mc:Choice>
    <mc:Fallback xmlns="">
      <p:transition spd="slow" advTm="3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56A-0260-4365-B34E-5F74674D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Joint Sub-Committee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0B77-5146-4E9E-93A6-1EE50C1BA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8" y="861935"/>
            <a:ext cx="7984526" cy="1206708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DSATS </a:t>
            </a:r>
            <a:r>
              <a:rPr lang="en-US" sz="1800" dirty="0"/>
              <a:t>(Drilling System Automation Technical Section)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WPTS </a:t>
            </a:r>
            <a:r>
              <a:rPr lang="en-US" sz="1800" dirty="0"/>
              <a:t>(Wellbore Positioning Technical Section, ISCWSA)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DUPTS</a:t>
            </a:r>
            <a:r>
              <a:rPr lang="en-US" sz="1800" dirty="0"/>
              <a:t> (Drilling Uncertainty Prediction Technical Section)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24C8-23E4-47A7-90FB-F8B85024F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53C8D-CEDD-4651-915B-4AEB1098F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CD0F24-E2BF-44C1-8715-4B0C0C93B8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FA102-854D-4906-A7FD-662A5561A713}"/>
              </a:ext>
            </a:extLst>
          </p:cNvPr>
          <p:cNvSpPr txBox="1"/>
          <p:nvPr/>
        </p:nvSpPr>
        <p:spPr>
          <a:xfrm>
            <a:off x="3125449" y="2181069"/>
            <a:ext cx="5598826" cy="243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Eric Cayeux (NORCE Norwegian Research Centre)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Moray Laing (Halliburton)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Gerhard </a:t>
            </a:r>
            <a:r>
              <a:rPr lang="en-US" sz="1400" dirty="0" err="1"/>
              <a:t>Thonhauser</a:t>
            </a:r>
            <a:r>
              <a:rPr lang="en-US" sz="1400" dirty="0"/>
              <a:t> (TDE)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John Macpherson (Baker Hughes)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Pradeep </a:t>
            </a:r>
            <a:r>
              <a:rPr lang="en-US" sz="1400" dirty="0" err="1"/>
              <a:t>Annaiyappa</a:t>
            </a:r>
            <a:r>
              <a:rPr lang="en-US" sz="1400" dirty="0"/>
              <a:t> (Nabors)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Carlos </a:t>
            </a:r>
            <a:r>
              <a:rPr lang="en-US" sz="1400" dirty="0" err="1"/>
              <a:t>Damski</a:t>
            </a:r>
            <a:r>
              <a:rPr lang="en-US" sz="1400" dirty="0"/>
              <a:t> (Genesis Petroleum)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Philip Harbidge (PathControl)</a:t>
            </a:r>
          </a:p>
          <a:p>
            <a:endParaRPr lang="en-US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316665-785A-4974-A1EA-4EA1AF92D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4563" y="4564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5"/>
    </mc:Choice>
    <mc:Fallback xmlns="">
      <p:transition spd="slow" advTm="3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CWSA_SPE_WPTS_PowerPoint.potx" id="{F546348D-647E-4A67-A078-CCA377FAD9B2}" vid="{2CA32AEB-2567-4DC7-998F-06434D4548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704</Words>
  <Application>Microsoft Office PowerPoint</Application>
  <PresentationFormat>On-screen Show (16:9)</PresentationFormat>
  <Paragraphs>111</Paragraphs>
  <Slides>14</Slides>
  <Notes>11</Notes>
  <HiddenSlides>2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Helvetica Light</vt:lpstr>
      <vt:lpstr>Open Sans Light</vt:lpstr>
      <vt:lpstr>1_Custom Design</vt:lpstr>
      <vt:lpstr>Survey QAQC Sub-Committee Update</vt:lpstr>
      <vt:lpstr>Phil Harbidge Presenter </vt:lpstr>
      <vt:lpstr>API RP-78 Chapters Update</vt:lpstr>
      <vt:lpstr>E-Book</vt:lpstr>
      <vt:lpstr>Thanks</vt:lpstr>
      <vt:lpstr>PowerPoint Presentation</vt:lpstr>
      <vt:lpstr>PowerPoint Presentation</vt:lpstr>
      <vt:lpstr>Drilling Data Quality and Uncertainty Description SPE Sub-Committee Update</vt:lpstr>
      <vt:lpstr>Steering Committee Joint Sub-Committee</vt:lpstr>
      <vt:lpstr>Update</vt:lpstr>
      <vt:lpstr>Activity</vt:lpstr>
      <vt:lpstr>Scope</vt:lpstr>
      <vt:lpstr>Project Methodology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QAQC Sub-Committee Update</dc:title>
  <dc:creator>PH h</dc:creator>
  <cp:lastModifiedBy>PH h</cp:lastModifiedBy>
  <cp:revision>15</cp:revision>
  <dcterms:created xsi:type="dcterms:W3CDTF">2020-10-20T14:39:14Z</dcterms:created>
  <dcterms:modified xsi:type="dcterms:W3CDTF">2020-10-21T10:31:40Z</dcterms:modified>
</cp:coreProperties>
</file>