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377"/>
    <a:srgbClr val="1A1177"/>
    <a:srgbClr val="153776"/>
    <a:srgbClr val="7EBA31"/>
    <a:srgbClr val="1F5026"/>
    <a:srgbClr val="E5A420"/>
    <a:srgbClr val="1B1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4CBFA-1848-436C-BB85-B8FCB3E6E825}" v="1" dt="2020-10-20T16:52:37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94479" autoAdjust="0"/>
  </p:normalViewPr>
  <p:slideViewPr>
    <p:cSldViewPr>
      <p:cViewPr varScale="1">
        <p:scale>
          <a:sx n="104" d="100"/>
          <a:sy n="104" d="100"/>
        </p:scale>
        <p:origin x="970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896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 Lowdon" userId="9874f139-2539-4358-b98a-5567d8cfc55c" providerId="ADAL" clId="{9194CBFA-1848-436C-BB85-B8FCB3E6E825}"/>
    <pc:docChg chg="custSel modMainMaster">
      <pc:chgData name="Ross Lowdon" userId="9874f139-2539-4358-b98a-5567d8cfc55c" providerId="ADAL" clId="{9194CBFA-1848-436C-BB85-B8FCB3E6E825}" dt="2020-10-20T16:52:37.919" v="1"/>
      <pc:docMkLst>
        <pc:docMk/>
      </pc:docMkLst>
      <pc:sldMasterChg chg="delSp">
        <pc:chgData name="Ross Lowdon" userId="9874f139-2539-4358-b98a-5567d8cfc55c" providerId="ADAL" clId="{9194CBFA-1848-436C-BB85-B8FCB3E6E825}" dt="2020-10-20T16:52:37.919" v="1"/>
        <pc:sldMasterMkLst>
          <pc:docMk/>
          <pc:sldMasterMk cId="0" sldId="2147483681"/>
        </pc:sldMasterMkLst>
        <pc:spChg chg="del">
          <ac:chgData name="Ross Lowdon" userId="9874f139-2539-4358-b98a-5567d8cfc55c" providerId="ADAL" clId="{9194CBFA-1848-436C-BB85-B8FCB3E6E825}" dt="2020-10-20T16:52:37.919" v="1"/>
          <ac:spMkLst>
            <pc:docMk/>
            <pc:sldMasterMk cId="0" sldId="2147483681"/>
            <ac:spMk id="2" creationId="{67FEC6B8-1AFF-4644-B789-B003C6DA9BD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B2E4557-4DDD-4D24-89A8-8572F778A838}" type="datetimeFigureOut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FB8446-70B1-4642-94C3-FE57E70D8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453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DB2C55-380E-4959-BA7C-E2D07B325C16}" type="datetimeFigureOut">
              <a:rPr lang="en-US" altLang="en-US"/>
              <a:pPr>
                <a:defRPr/>
              </a:pPr>
              <a:t>10/20/2020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69F2DE-BA09-42CB-BAE6-B882216B7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083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00149"/>
            <a:ext cx="6858000" cy="1828801"/>
          </a:xfrm>
        </p:spPr>
        <p:txBody>
          <a:bodyPr anchor="b"/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5150"/>
            <a:ext cx="6858000" cy="838200"/>
          </a:xfrm>
        </p:spPr>
        <p:txBody>
          <a:bodyPr/>
          <a:lstStyle>
            <a:lvl1pPr marL="0" indent="0" algn="ctr">
              <a:buNone/>
              <a:defRPr sz="2400">
                <a:latin typeface="Helvetica Ligh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34200" y="125413"/>
            <a:ext cx="2057400" cy="617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8EFB4E93-63FC-4FFD-B52C-253616F83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8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88" y="133350"/>
            <a:ext cx="5643912" cy="623887"/>
          </a:xfrm>
        </p:spPr>
        <p:txBody>
          <a:bodyPr anchor="b"/>
          <a:lstStyle>
            <a:lvl1pPr>
              <a:defRPr sz="28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71550"/>
            <a:ext cx="4629150" cy="3352800"/>
          </a:xfrm>
        </p:spPr>
        <p:txBody>
          <a:bodyPr/>
          <a:lstStyle>
            <a:lvl1pPr>
              <a:defRPr sz="3200">
                <a:latin typeface="Helvetica Light"/>
              </a:defRPr>
            </a:lvl1pPr>
            <a:lvl2pPr>
              <a:defRPr sz="2800">
                <a:latin typeface="Helvetica Light"/>
              </a:defRPr>
            </a:lvl2pPr>
            <a:lvl3pPr>
              <a:defRPr sz="2400">
                <a:latin typeface="Helvetica Light"/>
              </a:defRPr>
            </a:lvl3pPr>
            <a:lvl4pPr>
              <a:defRPr sz="2000">
                <a:latin typeface="Helvetica Light"/>
              </a:defRPr>
            </a:lvl4pPr>
            <a:lvl5pPr>
              <a:defRPr sz="2000">
                <a:latin typeface="Helvetica Ligh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88" y="971550"/>
            <a:ext cx="3432525" cy="3352800"/>
          </a:xfrm>
        </p:spPr>
        <p:txBody>
          <a:bodyPr/>
          <a:lstStyle>
            <a:lvl1pPr marL="0" indent="0">
              <a:buNone/>
              <a:defRPr sz="1600">
                <a:latin typeface="Helvetica Ligh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046288" cy="6619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1A0AB9FA-F779-4EEA-B035-50D35CE44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5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88" y="57150"/>
            <a:ext cx="6634512" cy="700087"/>
          </a:xfrm>
        </p:spPr>
        <p:txBody>
          <a:bodyPr anchor="b"/>
          <a:lstStyle>
            <a:lvl1pPr>
              <a:defRPr sz="28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33800" y="971550"/>
            <a:ext cx="4783138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Helvetica Ligh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88" y="971550"/>
            <a:ext cx="3432525" cy="3352800"/>
          </a:xfrm>
        </p:spPr>
        <p:txBody>
          <a:bodyPr/>
          <a:lstStyle>
            <a:lvl1pPr marL="0" indent="0">
              <a:buNone/>
              <a:defRPr sz="1600">
                <a:latin typeface="Helvetica Ligh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016125" cy="6699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3F4B7FC7-559A-49D4-AC3E-0EB5C5B91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60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287" y="1200150"/>
            <a:ext cx="8470933" cy="3169381"/>
          </a:xfrm>
        </p:spPr>
        <p:txBody>
          <a:bodyPr vert="eaVert"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079625" cy="690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C86F781D-1A36-4F8B-9FF8-48A43376F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00151"/>
            <a:ext cx="1971675" cy="3124200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00151"/>
            <a:ext cx="5762625" cy="3124200"/>
          </a:xfrm>
        </p:spPr>
        <p:txBody>
          <a:bodyPr vert="eaVert"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103438" cy="655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5CA95C54-84A8-41FE-9C80-3C498CAA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8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5A9B677-7957-482E-B922-75D67B9E1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3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E1D8AB0-A763-49CF-B7F0-27ADD1711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3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010400" y="74613"/>
            <a:ext cx="2057400" cy="673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C8CD0F24-E2BF-44C1-8715-4B0C0C93B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3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882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 Ligh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016125" cy="655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5593C28A-33FF-4F0E-BF25-789AA2BF2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2878137"/>
          </a:xfrm>
        </p:spPr>
        <p:txBody>
          <a:bodyPr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2878137"/>
          </a:xfrm>
        </p:spPr>
        <p:txBody>
          <a:bodyPr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34200" y="60325"/>
            <a:ext cx="2133600" cy="671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6D4964FE-D226-419F-A7B7-96ABC01B8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6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89"/>
            <a:ext cx="6553200" cy="665162"/>
          </a:xfrm>
        </p:spPr>
        <p:txBody>
          <a:bodyPr/>
          <a:lstStyle>
            <a:lvl1pPr>
              <a:defRPr sz="2800">
                <a:latin typeface="Helvetica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88" y="895351"/>
            <a:ext cx="4351687" cy="609599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 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88" y="1504950"/>
            <a:ext cx="4351687" cy="2819400"/>
          </a:xfrm>
        </p:spPr>
        <p:txBody>
          <a:bodyPr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90587"/>
            <a:ext cx="3887788" cy="61912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 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504950"/>
            <a:ext cx="3887788" cy="2819400"/>
          </a:xfrm>
        </p:spPr>
        <p:txBody>
          <a:bodyPr/>
          <a:lstStyle>
            <a:lvl1pPr>
              <a:defRPr>
                <a:latin typeface="Helvetica Light"/>
              </a:defRPr>
            </a:lvl1pPr>
            <a:lvl2pPr>
              <a:defRPr>
                <a:latin typeface="Helvetica Light"/>
              </a:defRPr>
            </a:lvl2pPr>
            <a:lvl3pPr>
              <a:defRPr>
                <a:latin typeface="Helvetica Light"/>
              </a:defRPr>
            </a:lvl3pPr>
            <a:lvl4pPr>
              <a:defRPr>
                <a:latin typeface="Helvetica Light"/>
              </a:defRPr>
            </a:lvl4pPr>
            <a:lvl5pPr>
              <a:defRPr>
                <a:latin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7010400" y="77788"/>
            <a:ext cx="2078038" cy="6778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Helvetica Light"/>
              </a:defRPr>
            </a:lvl1pPr>
          </a:lstStyle>
          <a:p>
            <a:pPr>
              <a:defRPr/>
            </a:pPr>
            <a:fld id="{05706F8D-F9C2-48A9-A33A-47B092FB6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010400" y="57150"/>
            <a:ext cx="2016125" cy="690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8538" y="4095750"/>
            <a:ext cx="495300" cy="2746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5096084-5AE4-4C4B-9580-3A92F7258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5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934200" y="57150"/>
            <a:ext cx="2092325" cy="655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10600" y="4095750"/>
            <a:ext cx="533400" cy="2746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2F60997-A71E-47B8-8549-7D0C4CD65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4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7638" y="57150"/>
            <a:ext cx="6634162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7638" y="895350"/>
            <a:ext cx="8367712" cy="347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TextBox 11"/>
          <p:cNvSpPr txBox="1">
            <a:spLocks noChangeArrowheads="1"/>
          </p:cNvSpPr>
          <p:nvPr userDrawn="1"/>
        </p:nvSpPr>
        <p:spPr bwMode="auto">
          <a:xfrm>
            <a:off x="147638" y="4578350"/>
            <a:ext cx="24701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Helvetica Light"/>
                <a:cs typeface="Helvetica" panose="020B0604020202020204" pitchFamily="34" charset="0"/>
              </a:rPr>
              <a:t>52</a:t>
            </a:r>
            <a:r>
              <a:rPr lang="en-US" altLang="en-US" sz="900" b="1" baseline="30000" dirty="0">
                <a:solidFill>
                  <a:schemeClr val="bg1"/>
                </a:solidFill>
                <a:latin typeface="Helvetica Light"/>
                <a:cs typeface="Helvetica" panose="020B0604020202020204" pitchFamily="34" charset="0"/>
              </a:rPr>
              <a:t>nd</a:t>
            </a:r>
            <a:r>
              <a:rPr lang="en-US" altLang="en-US" sz="900" b="1" dirty="0">
                <a:solidFill>
                  <a:schemeClr val="bg1"/>
                </a:solidFill>
                <a:latin typeface="Helvetica Light"/>
                <a:cs typeface="Helvetica" panose="020B0604020202020204" pitchFamily="34" charset="0"/>
              </a:rPr>
              <a:t> General Meeting</a:t>
            </a:r>
          </a:p>
          <a:p>
            <a:pPr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Helvetica Light"/>
                <a:cs typeface="Helvetica" panose="020B0604020202020204" pitchFamily="34" charset="0"/>
              </a:rPr>
              <a:t>21 and 22 of October 2020</a:t>
            </a:r>
          </a:p>
          <a:p>
            <a:pPr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Helvetica Light"/>
                <a:cs typeface="Helvetica" panose="020B0604020202020204" pitchFamily="34" charset="0"/>
              </a:rPr>
              <a:t>Virtual Conference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4087813"/>
            <a:ext cx="57308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 Light"/>
              </a:defRPr>
            </a:lvl1pPr>
          </a:lstStyle>
          <a:p>
            <a:pPr>
              <a:defRPr/>
            </a:pPr>
            <a:fld id="{E9652245-3D20-4FE0-B62E-46CFCAB1E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4483100"/>
            <a:ext cx="9048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Box 14"/>
          <p:cNvSpPr txBox="1">
            <a:spLocks noChangeArrowheads="1"/>
          </p:cNvSpPr>
          <p:nvPr userDrawn="1"/>
        </p:nvSpPr>
        <p:spPr bwMode="auto">
          <a:xfrm>
            <a:off x="0" y="4919663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chemeClr val="bg1"/>
                </a:solidFill>
                <a:latin typeface="Helvetica Light"/>
              </a:rPr>
              <a:t>Wellbore Positioning Technical Section</a:t>
            </a:r>
          </a:p>
        </p:txBody>
      </p:sp>
      <p:pic>
        <p:nvPicPr>
          <p:cNvPr id="1033" name="Picture 15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4460875"/>
            <a:ext cx="1828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Helvetica Ligh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Helvetica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Ligh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Ligh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BEEF-D31C-4A46-9BF2-DD94E0EE3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Chairman’s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221DB-8C0F-44CF-9B41-233A817E3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7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606381-E992-4D5D-A888-8076A94164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1D8AB0-A763-49CF-B7F0-27ADD171172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30FAC2D-5365-4F7E-9EBB-B8EB9DA50AC6}"/>
              </a:ext>
            </a:extLst>
          </p:cNvPr>
          <p:cNvSpPr txBox="1">
            <a:spLocks/>
          </p:cNvSpPr>
          <p:nvPr/>
        </p:nvSpPr>
        <p:spPr>
          <a:xfrm>
            <a:off x="838200" y="904009"/>
            <a:ext cx="10515600" cy="78667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Helvetica Ligh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Helvetica Light"/>
              </a:defRPr>
            </a:lvl9pPr>
          </a:lstStyle>
          <a:p>
            <a:r>
              <a:rPr lang="en-US" sz="1800" u="sng"/>
              <a:t>Chairman’s introduction</a:t>
            </a:r>
            <a:endParaRPr lang="en-US" sz="1800" u="sng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A32DC3E1-4F12-4BA2-B2B3-287BA1907571}"/>
              </a:ext>
            </a:extLst>
          </p:cNvPr>
          <p:cNvSpPr txBox="1">
            <a:spLocks/>
          </p:cNvSpPr>
          <p:nvPr/>
        </p:nvSpPr>
        <p:spPr>
          <a:xfrm>
            <a:off x="381000" y="1047750"/>
            <a:ext cx="8458200" cy="312420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Thanks for attending virtually</a:t>
            </a:r>
          </a:p>
          <a:p>
            <a:r>
              <a:rPr lang="en-US" sz="1800" dirty="0"/>
              <a:t>Virtual sub-committees held</a:t>
            </a:r>
          </a:p>
          <a:p>
            <a:pPr lvl="1"/>
            <a:r>
              <a:rPr lang="en-US" sz="1400" dirty="0"/>
              <a:t>Updates to be presented</a:t>
            </a:r>
          </a:p>
          <a:p>
            <a:r>
              <a:rPr lang="en-US" sz="1800" dirty="0"/>
              <a:t>Continuing work</a:t>
            </a:r>
          </a:p>
          <a:p>
            <a:pPr lvl="1"/>
            <a:r>
              <a:rPr lang="en-US" sz="1600" dirty="0"/>
              <a:t>Education - Benny Poedjono DL Good Practices in Well Control Intervention via Relief Well Subsurface Interception</a:t>
            </a:r>
            <a:r>
              <a:rPr lang="en-US" sz="1100" dirty="0"/>
              <a:t> </a:t>
            </a:r>
            <a:endParaRPr lang="en-US" sz="1600" dirty="0"/>
          </a:p>
          <a:p>
            <a:pPr lvl="1"/>
            <a:r>
              <a:rPr lang="en-US" sz="1600" dirty="0"/>
              <a:t>Collaboration on DD as SPE TS</a:t>
            </a:r>
          </a:p>
          <a:p>
            <a:pPr lvl="1"/>
            <a:r>
              <a:rPr lang="en-US" sz="1600" dirty="0"/>
              <a:t>Technical update of </a:t>
            </a:r>
            <a:r>
              <a:rPr lang="en-US" sz="1600" dirty="0" err="1"/>
              <a:t>ebooks</a:t>
            </a:r>
            <a:endParaRPr lang="en-US" sz="1600" dirty="0"/>
          </a:p>
          <a:p>
            <a:pPr lvl="1"/>
            <a:r>
              <a:rPr lang="en-US" sz="1600" dirty="0"/>
              <a:t>ISCWSA surveying course</a:t>
            </a:r>
          </a:p>
          <a:p>
            <a:pPr lvl="1"/>
            <a:r>
              <a:rPr lang="en-US" sz="1600" dirty="0"/>
              <a:t>API RP78 Technical writing</a:t>
            </a:r>
          </a:p>
        </p:txBody>
      </p:sp>
    </p:spTree>
    <p:extLst>
      <p:ext uri="{BB962C8B-B14F-4D97-AF65-F5344CB8AC3E}">
        <p14:creationId xmlns:p14="http://schemas.microsoft.com/office/powerpoint/2010/main" val="19336896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CWSA_SPE_WPTS_PowerPoint.potx" id="{F546348D-647E-4A67-A078-CCA377FAD9B2}" vid="{2CA32AEB-2567-4DC7-998F-06434D4548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915940A9813E419CF35423287E83F7" ma:contentTypeVersion="13" ma:contentTypeDescription="Create a new document." ma:contentTypeScope="" ma:versionID="13ecd5831d5c779af93cbc1fa02c6fd2">
  <xsd:schema xmlns:xsd="http://www.w3.org/2001/XMLSchema" xmlns:xs="http://www.w3.org/2001/XMLSchema" xmlns:p="http://schemas.microsoft.com/office/2006/metadata/properties" xmlns:ns3="95721731-470b-4187-85dd-e415a4000432" xmlns:ns4="c0c6b932-a33f-4bcb-b988-7d4fd04fbb03" targetNamespace="http://schemas.microsoft.com/office/2006/metadata/properties" ma:root="true" ma:fieldsID="301c6252413f9baf6c48c7f6d625cdf0" ns3:_="" ns4:_="">
    <xsd:import namespace="95721731-470b-4187-85dd-e415a4000432"/>
    <xsd:import namespace="c0c6b932-a33f-4bcb-b988-7d4fd04fbb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721731-470b-4187-85dd-e415a4000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6b932-a33f-4bcb-b988-7d4fd04fbb0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79AB35-F058-42E7-9DE9-C8123D3A2263}">
  <ds:schemaRefs>
    <ds:schemaRef ds:uri="95721731-470b-4187-85dd-e415a4000432"/>
    <ds:schemaRef ds:uri="c0c6b932-a33f-4bcb-b988-7d4fd04fbb03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A418090-73FF-4EB4-9FD6-14DDB59BDB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293C1-4E22-4A99-ACFC-C1010DA8AD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721731-470b-4187-85dd-e415a4000432"/>
    <ds:schemaRef ds:uri="c0c6b932-a33f-4bcb-b988-7d4fd04fbb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ISCWSA_SPE_WPTS_PowerPoint</Template>
  <TotalTime>235</TotalTime>
  <Words>51</Words>
  <Application>Microsoft Office PowerPoint</Application>
  <PresentationFormat>On-screen Show (16:9)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 Light</vt:lpstr>
      <vt:lpstr>1_Custom Design</vt:lpstr>
      <vt:lpstr>Chairman’s update</vt:lpstr>
      <vt:lpstr>PowerPoint Presentation</vt:lpstr>
    </vt:vector>
  </TitlesOfParts>
  <Company>SPE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Chairman’s update</dc:title>
  <dc:creator>Ross Lowdon</dc:creator>
  <cp:lastModifiedBy>Ross Lowdon</cp:lastModifiedBy>
  <cp:revision>4</cp:revision>
  <dcterms:created xsi:type="dcterms:W3CDTF">2020-10-20T12:54:07Z</dcterms:created>
  <dcterms:modified xsi:type="dcterms:W3CDTF">2020-10-20T16:52:42Z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0x010100CC915940A9813E419CF35423287E83F7</vt:lpwstr>
  </property>
  <property fmtid="{D5CDD505-2E9C-101B-9397-08002B2CF9AE}" pid="3" name="MSIP_Label_703e2fe1-4846-4393-8cf2-1bc71a04fd88_Enabled">
    <vt:lpwstr>True</vt:lpwstr>
  </property>
  <property fmtid="{D5CDD505-2E9C-101B-9397-08002B2CF9AE}" pid="4" name="MSIP_Label_703e2fe1-4846-4393-8cf2-1bc71a04fd88_SiteId">
    <vt:lpwstr>41ff26dc-250f-4b13-8981-739be8610c21</vt:lpwstr>
  </property>
  <property fmtid="{D5CDD505-2E9C-101B-9397-08002B2CF9AE}" pid="5" name="MSIP_Label_703e2fe1-4846-4393-8cf2-1bc71a04fd88_Owner">
    <vt:lpwstr>RLowdon@slb.com</vt:lpwstr>
  </property>
  <property fmtid="{D5CDD505-2E9C-101B-9397-08002B2CF9AE}" pid="6" name="MSIP_Label_703e2fe1-4846-4393-8cf2-1bc71a04fd88_SetDate">
    <vt:lpwstr>2020-10-20T16:52:37.8514936Z</vt:lpwstr>
  </property>
  <property fmtid="{D5CDD505-2E9C-101B-9397-08002B2CF9AE}" pid="7" name="MSIP_Label_703e2fe1-4846-4393-8cf2-1bc71a04fd88_Name">
    <vt:lpwstr>Public</vt:lpwstr>
  </property>
  <property fmtid="{D5CDD505-2E9C-101B-9397-08002B2CF9AE}" pid="8" name="MSIP_Label_703e2fe1-4846-4393-8cf2-1bc71a04fd88_Application">
    <vt:lpwstr>Microsoft Azure Information Protection</vt:lpwstr>
  </property>
  <property fmtid="{D5CDD505-2E9C-101B-9397-08002B2CF9AE}" pid="9" name="MSIP_Label_703e2fe1-4846-4393-8cf2-1bc71a04fd88_ActionId">
    <vt:lpwstr>61a8164e-0698-4a54-a919-e643e43c25a7</vt:lpwstr>
  </property>
  <property fmtid="{D5CDD505-2E9C-101B-9397-08002B2CF9AE}" pid="10" name="MSIP_Label_703e2fe1-4846-4393-8cf2-1bc71a04fd88_Extended_MSFT_Method">
    <vt:lpwstr>Manual</vt:lpwstr>
  </property>
  <property fmtid="{D5CDD505-2E9C-101B-9397-08002B2CF9AE}" pid="11" name="Sensitivity">
    <vt:lpwstr>Public</vt:lpwstr>
  </property>
</Properties>
</file>