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03" r:id="rId2"/>
    <p:sldId id="304" r:id="rId3"/>
    <p:sldId id="307" r:id="rId4"/>
    <p:sldId id="312" r:id="rId5"/>
    <p:sldId id="313" r:id="rId6"/>
    <p:sldId id="306" r:id="rId7"/>
    <p:sldId id="315" r:id="rId8"/>
    <p:sldId id="308" r:id="rId9"/>
    <p:sldId id="309" r:id="rId10"/>
    <p:sldId id="310" r:id="rId11"/>
    <p:sldId id="311" r:id="rId12"/>
    <p:sldId id="305" r:id="rId13"/>
    <p:sldId id="314" r:id="rId14"/>
  </p:sldIdLst>
  <p:sldSz cx="9144000" cy="6858000" type="screen4x3"/>
  <p:notesSz cx="6681788" cy="9817100"/>
  <p:defaultTextStyle>
    <a:defPPr>
      <a:defRPr lang="en-GB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1866" autoAdjust="0"/>
  </p:normalViewPr>
  <p:slideViewPr>
    <p:cSldViewPr>
      <p:cViewPr varScale="1">
        <p:scale>
          <a:sx n="102" d="100"/>
          <a:sy n="102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57500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54438" y="0"/>
            <a:ext cx="2938462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88463"/>
            <a:ext cx="28575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algn="l" defTabSz="954088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54438" y="9288463"/>
            <a:ext cx="2938462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54" tIns="47677" rIns="95354" bIns="47677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pPr>
              <a:defRPr/>
            </a:pPr>
            <a:fld id="{2EF9CA57-A072-4503-AE00-EBFA72183FC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88267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84600" y="0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43C686-20EB-4D55-A96B-D8A87DF730CD}" type="datetimeFigureOut">
              <a:rPr lang="en-GB" smtClean="0"/>
              <a:pPr/>
              <a:t>18/03/2015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7413" y="736600"/>
            <a:ext cx="4908550" cy="3681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8338" y="4662488"/>
            <a:ext cx="5345112" cy="4418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24975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84600" y="9324975"/>
            <a:ext cx="2895600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32800-A70C-4CA7-9FB8-0B558C1A69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1998663"/>
            <a:ext cx="9144000" cy="11430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0" y="3746500"/>
            <a:ext cx="9144000" cy="7620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90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238828"/>
            <a:ext cx="9144000" cy="1619172"/>
          </a:xfrm>
          <a:prstGeom prst="rect">
            <a:avLst/>
          </a:prstGeom>
        </p:spPr>
      </p:pic>
      <p:sp>
        <p:nvSpPr>
          <p:cNvPr id="11" name="Text Box 1040"/>
          <p:cNvSpPr txBox="1">
            <a:spLocks noChangeArrowheads="1"/>
          </p:cNvSpPr>
          <p:nvPr userDrawn="1"/>
        </p:nvSpPr>
        <p:spPr bwMode="auto">
          <a:xfrm>
            <a:off x="107504" y="6629400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>
              <a:defRPr/>
            </a:pPr>
            <a:r>
              <a:rPr lang="en-GB" sz="800" b="1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© </a:t>
            </a:r>
            <a:r>
              <a:rPr lang="en-GB" sz="800" dirty="0">
                <a:solidFill>
                  <a:schemeClr val="bg1"/>
                </a:solidFill>
                <a:latin typeface="Arial" charset="0"/>
                <a:cs typeface="Times New Roman" pitchFamily="18" charset="0"/>
              </a:rPr>
              <a:t>NERC All rights reserved</a:t>
            </a:r>
            <a:endParaRPr lang="en-GB" sz="80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4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80240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00788" y="260350"/>
            <a:ext cx="1800225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00113" y="260350"/>
            <a:ext cx="5248275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28227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Arial" pitchFamily="34" charset="0"/>
              <a:buChar char="−"/>
              <a:defRPr/>
            </a:lvl2pPr>
            <a:lvl3pPr>
              <a:buFont typeface="Arial" pitchFamily="34" charset="0"/>
              <a:buChar char="−"/>
              <a:defRPr/>
            </a:lvl3pPr>
            <a:lvl4pPr>
              <a:buFont typeface="Arial" pitchFamily="34" charset="0"/>
              <a:buChar char="−"/>
              <a:defRPr/>
            </a:lvl4pPr>
            <a:lvl5pPr>
              <a:buFont typeface="Arial" pitchFamily="34" charset="0"/>
              <a:buChar char="−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846747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6367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68813" y="2133600"/>
            <a:ext cx="3416300" cy="3384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64513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7109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91427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37091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4016447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04168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260350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0113" y="2133600"/>
            <a:ext cx="69850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first level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104043" y="6513513"/>
            <a:ext cx="143180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1" dirty="0">
                <a:latin typeface="Arial" charset="0"/>
              </a:rPr>
              <a:t>© </a:t>
            </a:r>
            <a:r>
              <a:rPr lang="en-GB" sz="800" dirty="0">
                <a:latin typeface="Arial" charset="0"/>
              </a:rPr>
              <a:t>NERC All rights reserved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1015" y="4023312"/>
            <a:ext cx="2865120" cy="2834688"/>
          </a:xfrm>
          <a:prstGeom prst="rect">
            <a:avLst/>
          </a:prstGeom>
        </p:spPr>
      </p:pic>
      <p:pic>
        <p:nvPicPr>
          <p:cNvPr id="1030" name="Picture 35" descr="bgsklrwo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440" y="6251700"/>
            <a:ext cx="532324" cy="523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30000"/>
        <a:buChar char="•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psegrove.com/Documents/OWSG_Set_A_Standard_Error_Model_Set_11-Apr-2014.xls" TargetMode="External"/><Relationship Id="rId2" Type="http://schemas.openxmlformats.org/officeDocument/2006/relationships/hyperlink" Target="http://www.copsegrove.com/Documents/ISCWSA_MWD_Error_Models_28-Jul-2014.xls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scwsa.net/index.php/download_file/view/301/75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case for </a:t>
            </a:r>
            <a:r>
              <a:rPr lang="en-GB" dirty="0" smtClean="0"/>
              <a:t>look-up tables </a:t>
            </a:r>
            <a:r>
              <a:rPr lang="en-GB" dirty="0" smtClean="0"/>
              <a:t>for</a:t>
            </a:r>
            <a:br>
              <a:rPr lang="en-GB" dirty="0" smtClean="0"/>
            </a:br>
            <a:r>
              <a:rPr lang="en-GB" dirty="0" smtClean="0"/>
              <a:t> magnetic field error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Susan Macmillan</a:t>
            </a:r>
          </a:p>
          <a:p>
            <a:r>
              <a:rPr lang="en-GB" dirty="0" smtClean="0"/>
              <a:t>ISCWSA error sub-committee meeting</a:t>
            </a:r>
          </a:p>
          <a:p>
            <a:r>
              <a:rPr lang="en-GB" dirty="0" smtClean="0"/>
              <a:t>19 March, London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0350"/>
            <a:ext cx="7344295" cy="1143000"/>
          </a:xfrm>
        </p:spPr>
        <p:txBody>
          <a:bodyPr/>
          <a:lstStyle/>
          <a:p>
            <a:r>
              <a:rPr lang="en-GB" dirty="0" smtClean="0"/>
              <a:t>Why one value for </a:t>
            </a:r>
            <a:r>
              <a:rPr lang="en-GB" dirty="0" err="1" smtClean="0"/>
              <a:t>Btotal</a:t>
            </a:r>
            <a:r>
              <a:rPr lang="en-GB" dirty="0" smtClean="0"/>
              <a:t> term not good…</a:t>
            </a:r>
            <a:endParaRPr lang="en-GB" dirty="0"/>
          </a:p>
        </p:txBody>
      </p:sp>
      <p:pic>
        <p:nvPicPr>
          <p:cNvPr id="3" name="Picture 2" descr="errplot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887" y="1843424"/>
            <a:ext cx="8108769" cy="41789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5576" y="4077072"/>
            <a:ext cx="223224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Mostly too high, excludes effects of equatorial and polar current systems</a:t>
            </a:r>
            <a:endParaRPr lang="en-GB" dirty="0"/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 bwMode="auto">
          <a:xfrm flipV="1">
            <a:off x="2987824" y="3789040"/>
            <a:ext cx="1800200" cy="125752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>
            <a:stCxn id="4" idx="3"/>
          </p:cNvCxnSpPr>
          <p:nvPr/>
        </p:nvCxnSpPr>
        <p:spPr bwMode="auto">
          <a:xfrm flipV="1">
            <a:off x="2987824" y="2492896"/>
            <a:ext cx="2232248" cy="25536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1691680" y="3645024"/>
            <a:ext cx="0" cy="4320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Zoom in again on N polar region…</a:t>
            </a:r>
            <a:endParaRPr lang="en-GB" dirty="0"/>
          </a:p>
        </p:txBody>
      </p:sp>
      <p:pic>
        <p:nvPicPr>
          <p:cNvPr id="4" name="Picture 3" descr="errplotcfInp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642694"/>
            <a:ext cx="6995173" cy="5093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509120"/>
            <a:ext cx="25202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Too high, excludes effects of polar current systems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291581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Common colour scale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350"/>
            <a:ext cx="7704855" cy="576362"/>
          </a:xfrm>
        </p:spPr>
        <p:txBody>
          <a:bodyPr/>
          <a:lstStyle/>
          <a:p>
            <a:r>
              <a:rPr lang="en-GB" dirty="0" smtClean="0"/>
              <a:t>The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/>
          <a:lstStyle/>
          <a:p>
            <a:r>
              <a:rPr lang="en-GB" dirty="0" smtClean="0"/>
              <a:t>1 term for declination/magnetic azimuth (DEC)</a:t>
            </a:r>
          </a:p>
          <a:p>
            <a:r>
              <a:rPr lang="en-GB" dirty="0" smtClean="0"/>
              <a:t>+1 term for magnetic dip (MDI)</a:t>
            </a:r>
          </a:p>
          <a:p>
            <a:r>
              <a:rPr lang="en-GB" dirty="0" smtClean="0"/>
              <a:t>+1 term for </a:t>
            </a:r>
            <a:r>
              <a:rPr lang="en-GB" dirty="0" err="1" smtClean="0"/>
              <a:t>Btotal</a:t>
            </a:r>
            <a:r>
              <a:rPr lang="en-GB" dirty="0" smtClean="0"/>
              <a:t> (MFI)</a:t>
            </a:r>
          </a:p>
          <a:p>
            <a:r>
              <a:rPr lang="en-GB" dirty="0" smtClean="0"/>
              <a:t>= </a:t>
            </a:r>
            <a:r>
              <a:rPr lang="en-GB" dirty="0" smtClean="0">
                <a:solidFill>
                  <a:srgbClr val="FF0000"/>
                </a:solidFill>
              </a:rPr>
              <a:t>3 </a:t>
            </a:r>
            <a:r>
              <a:rPr lang="en-GB" u="sng" dirty="0" smtClean="0">
                <a:solidFill>
                  <a:srgbClr val="FF0000"/>
                </a:solidFill>
              </a:rPr>
              <a:t>terms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(reduction from 4)</a:t>
            </a:r>
          </a:p>
          <a:p>
            <a:r>
              <a:rPr lang="en-GB" u="sng" dirty="0" smtClean="0">
                <a:solidFill>
                  <a:srgbClr val="FF0000"/>
                </a:solidFill>
              </a:rPr>
              <a:t>Values</a:t>
            </a:r>
            <a:r>
              <a:rPr lang="en-GB" dirty="0" smtClean="0">
                <a:solidFill>
                  <a:srgbClr val="FF0000"/>
                </a:solidFill>
              </a:rPr>
              <a:t> for MWD terms </a:t>
            </a:r>
            <a:r>
              <a:rPr lang="en-GB" dirty="0" smtClean="0">
                <a:solidFill>
                  <a:srgbClr val="FF0000"/>
                </a:solidFill>
              </a:rPr>
              <a:t>to depend on location </a:t>
            </a:r>
            <a:r>
              <a:rPr lang="en-GB" dirty="0" smtClean="0"/>
              <a:t>and could come </a:t>
            </a:r>
            <a:r>
              <a:rPr lang="en-GB" dirty="0" smtClean="0"/>
              <a:t>from look-up table associated with global model being used (BGGM, HDGM, IGRF, WMM)</a:t>
            </a:r>
          </a:p>
          <a:p>
            <a:r>
              <a:rPr lang="en-GB" dirty="0" smtClean="0"/>
              <a:t>This would allow a </a:t>
            </a:r>
            <a:r>
              <a:rPr lang="en-GB" dirty="0" smtClean="0">
                <a:solidFill>
                  <a:srgbClr val="FF0000"/>
                </a:solidFill>
              </a:rPr>
              <a:t>substantial reduction in values for many locations</a:t>
            </a:r>
          </a:p>
          <a:p>
            <a:pPr lvl="1"/>
            <a:r>
              <a:rPr lang="en-GB" dirty="0" smtClean="0"/>
              <a:t>0.0°-0.3° low/mid-latitudes, up to 1.7° at high latitudes for </a:t>
            </a:r>
            <a:r>
              <a:rPr lang="en-GB" dirty="0" smtClean="0"/>
              <a:t>declination</a:t>
            </a:r>
            <a:endParaRPr lang="en-GB" dirty="0" smtClean="0"/>
          </a:p>
          <a:p>
            <a:pPr lvl="1"/>
            <a:r>
              <a:rPr lang="en-GB" dirty="0" smtClean="0"/>
              <a:t>0.04°-0.10° for </a:t>
            </a:r>
            <a:r>
              <a:rPr lang="en-GB" dirty="0" smtClean="0"/>
              <a:t>magnetic dip</a:t>
            </a:r>
            <a:endParaRPr lang="en-GB" dirty="0" smtClean="0"/>
          </a:p>
          <a:p>
            <a:pPr lvl="1"/>
            <a:r>
              <a:rPr lang="en-GB" dirty="0" smtClean="0"/>
              <a:t>-5 nT to 45 nT for </a:t>
            </a:r>
            <a:r>
              <a:rPr lang="en-GB" dirty="0" smtClean="0"/>
              <a:t>total intensity (</a:t>
            </a:r>
            <a:r>
              <a:rPr lang="en-GB" dirty="0" smtClean="0">
                <a:solidFill>
                  <a:srgbClr val="FF0000"/>
                </a:solidFill>
              </a:rPr>
              <a:t>note increase at some locations</a:t>
            </a:r>
            <a:r>
              <a:rPr lang="en-GB" dirty="0" smtClean="0"/>
              <a:t>)</a:t>
            </a: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350"/>
            <a:ext cx="7704855" cy="576362"/>
          </a:xfrm>
        </p:spPr>
        <p:txBody>
          <a:bodyPr/>
          <a:lstStyle/>
          <a:p>
            <a:r>
              <a:rPr lang="en-GB" dirty="0" smtClean="0"/>
              <a:t>Other considerations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400600"/>
          </a:xfrm>
        </p:spPr>
        <p:txBody>
          <a:bodyPr/>
          <a:lstStyle/>
          <a:p>
            <a:r>
              <a:rPr lang="en-GB" dirty="0" smtClean="0">
                <a:solidFill>
                  <a:srgbClr val="FF0000"/>
                </a:solidFill>
              </a:rPr>
              <a:t>Values for MWD + IFR1, MWD + IFR2 terms </a:t>
            </a:r>
            <a:r>
              <a:rPr lang="en-GB" dirty="0" smtClean="0">
                <a:solidFill>
                  <a:srgbClr val="FF0000"/>
                </a:solidFill>
              </a:rPr>
              <a:t>also depend on location</a:t>
            </a:r>
          </a:p>
          <a:p>
            <a:r>
              <a:rPr lang="en-GB" dirty="0" smtClean="0"/>
              <a:t>Could </a:t>
            </a:r>
            <a:r>
              <a:rPr lang="en-GB" dirty="0" smtClean="0"/>
              <a:t>come </a:t>
            </a:r>
            <a:r>
              <a:rPr lang="en-GB" dirty="0" smtClean="0"/>
              <a:t>from error assessments in IFR set-up reports which depend on</a:t>
            </a:r>
          </a:p>
          <a:p>
            <a:pPr lvl="1"/>
            <a:r>
              <a:rPr lang="en-GB" dirty="0" smtClean="0"/>
              <a:t>data quality and method used for estimating the local crustal magnetic field vector (IFR1 and IFR2)</a:t>
            </a:r>
          </a:p>
          <a:p>
            <a:pPr lvl="1"/>
            <a:r>
              <a:rPr lang="en-GB" dirty="0" smtClean="0"/>
              <a:t>local disturbance field climatology (IFR1 and IFR2) including effects over and above those derived from a global analysis</a:t>
            </a:r>
          </a:p>
          <a:p>
            <a:pPr lvl="1"/>
            <a:r>
              <a:rPr lang="en-GB" dirty="0" smtClean="0"/>
              <a:t>distance and azimuth to nearest observatory and geomagnetic latitude of drill site (IFR2)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350"/>
            <a:ext cx="7704855" cy="1143000"/>
          </a:xfrm>
        </p:spPr>
        <p:txBody>
          <a:bodyPr/>
          <a:lstStyle/>
          <a:p>
            <a:r>
              <a:rPr lang="en-GB" dirty="0" smtClean="0"/>
              <a:t>Magnetic terms in ISCWSA and OSWG MWD error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3889350"/>
          </a:xfrm>
        </p:spPr>
        <p:txBody>
          <a:bodyPr/>
          <a:lstStyle/>
          <a:p>
            <a:r>
              <a:rPr lang="en-GB" dirty="0" smtClean="0"/>
              <a:t>Declination (D)/magnetic azimuth with horizontal intensity (H) dependency = 2 terms (DEC, DBH), </a:t>
            </a:r>
            <a:r>
              <a:rPr lang="en-GB" dirty="0" err="1" smtClean="0">
                <a:solidFill>
                  <a:srgbClr val="FF0000"/>
                </a:solidFill>
              </a:rPr>
              <a:t>dD</a:t>
            </a:r>
            <a:r>
              <a:rPr lang="en-GB" dirty="0" smtClean="0">
                <a:solidFill>
                  <a:srgbClr val="FF0000"/>
                </a:solidFill>
              </a:rPr>
              <a:t> = √(DEC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+ (DBH/H)</a:t>
            </a:r>
            <a:r>
              <a:rPr lang="en-GB" baseline="30000" dirty="0" smtClean="0">
                <a:solidFill>
                  <a:srgbClr val="FF000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)</a:t>
            </a:r>
          </a:p>
          <a:p>
            <a:pPr lvl="1">
              <a:buNone/>
            </a:pP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/>
              <a:t>+1 term for inclination (I)/magnetic dip (MDI in +AX models only)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+1 term for total intensity (F)/</a:t>
            </a:r>
            <a:r>
              <a:rPr lang="en-GB" dirty="0" err="1" smtClean="0"/>
              <a:t>Btotal</a:t>
            </a:r>
            <a:r>
              <a:rPr lang="en-GB" dirty="0" smtClean="0"/>
              <a:t> (MFI in +AX models only)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= 4 </a:t>
            </a:r>
            <a:r>
              <a:rPr lang="en-GB" u="sng" dirty="0" smtClean="0"/>
              <a:t>terms</a:t>
            </a:r>
            <a:endParaRPr lang="en-GB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301208"/>
            <a:ext cx="75381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400" b="1" dirty="0" smtClean="0"/>
              <a:t>References</a:t>
            </a:r>
            <a:endParaRPr lang="en-GB" sz="1400" b="1" dirty="0" smtClean="0"/>
          </a:p>
          <a:p>
            <a:pPr algn="l"/>
            <a:r>
              <a:rPr lang="en-GB" sz="1400" dirty="0" smtClean="0"/>
              <a:t>Williamson</a:t>
            </a:r>
            <a:r>
              <a:rPr lang="en-GB" sz="1400" dirty="0" smtClean="0"/>
              <a:t>, 2000. </a:t>
            </a:r>
            <a:r>
              <a:rPr lang="en-GB" sz="1400" dirty="0" smtClean="0"/>
              <a:t>SPE67616</a:t>
            </a:r>
            <a:endParaRPr lang="en-GB" sz="1400" dirty="0" smtClean="0"/>
          </a:p>
          <a:p>
            <a:pPr algn="l"/>
            <a:r>
              <a:rPr lang="en-GB" sz="1400" dirty="0" smtClean="0">
                <a:hlinkClick r:id="rId2"/>
              </a:rPr>
              <a:t>http://www.copsegrove.com/Documents/ISCWSA_MWD_Error_Models_28-Jul-2014.xlsx</a:t>
            </a:r>
            <a:endParaRPr lang="en-GB" sz="1400" dirty="0" smtClean="0"/>
          </a:p>
          <a:p>
            <a:pPr algn="l"/>
            <a:r>
              <a:rPr lang="en-GB" sz="1400" dirty="0" smtClean="0">
                <a:hlinkClick r:id="rId3"/>
              </a:rPr>
              <a:t>http://</a:t>
            </a:r>
            <a:r>
              <a:rPr lang="en-GB" sz="1400" dirty="0" smtClean="0">
                <a:hlinkClick r:id="rId3"/>
              </a:rPr>
              <a:t>www.copsegrove.com/Documents/OWSG_Set_A_Standard_Error_Model_Set_11-Apr-2014.xls</a:t>
            </a:r>
            <a:endParaRPr lang="en-GB" sz="1400" dirty="0" smtClean="0"/>
          </a:p>
          <a:p>
            <a:pPr algn="l"/>
            <a:r>
              <a:rPr lang="en-GB" sz="1400" dirty="0" smtClean="0">
                <a:hlinkClick r:id="rId4"/>
              </a:rPr>
              <a:t>Maus et al presentation 30 Oct 2014 ISCWSA</a:t>
            </a:r>
            <a:endParaRPr lang="en-GB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1152128"/>
          </a:xfrm>
        </p:spPr>
        <p:txBody>
          <a:bodyPr/>
          <a:lstStyle/>
          <a:p>
            <a:r>
              <a:rPr lang="en-GB" sz="3200" dirty="0" smtClean="0"/>
              <a:t>D error in northern polar region from 2-term model and 1-term model with value from look-up table</a:t>
            </a:r>
            <a:endParaRPr lang="en-GB" sz="3200" dirty="0"/>
          </a:p>
        </p:txBody>
      </p:sp>
      <p:pic>
        <p:nvPicPr>
          <p:cNvPr id="3" name="Picture 2" descr="errplot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9616" y="1457400"/>
            <a:ext cx="7484384" cy="540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556792"/>
            <a:ext cx="197971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H dependency for D error does not map auroral oval region accurately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79712" y="1988840"/>
            <a:ext cx="2232248" cy="144016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>
            <a:off x="1979712" y="1988840"/>
            <a:ext cx="1152128" cy="223224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0" y="4005064"/>
            <a:ext cx="197971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Values at high latitudes too high from 2-term model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1979712" y="4365104"/>
            <a:ext cx="6264696" cy="10801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79712" y="4365104"/>
            <a:ext cx="2808312" cy="1080120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0" y="5877272"/>
            <a:ext cx="2915815" cy="83099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Range of colour </a:t>
            </a:r>
            <a:r>
              <a:rPr lang="en-GB" dirty="0" smtClean="0"/>
              <a:t>scale </a:t>
            </a:r>
            <a:r>
              <a:rPr lang="en-GB" dirty="0" smtClean="0"/>
              <a:t>spans </a:t>
            </a:r>
            <a:r>
              <a:rPr lang="en-GB" dirty="0" smtClean="0"/>
              <a:t>all </a:t>
            </a:r>
            <a:r>
              <a:rPr lang="en-GB" dirty="0" smtClean="0"/>
              <a:t>oil </a:t>
            </a:r>
            <a:r>
              <a:rPr lang="en-GB" dirty="0" smtClean="0"/>
              <a:t>fields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4932040" cy="2016224"/>
          </a:xfrm>
        </p:spPr>
        <p:txBody>
          <a:bodyPr/>
          <a:lstStyle/>
          <a:p>
            <a:r>
              <a:rPr lang="en-GB" sz="3000" dirty="0" smtClean="0"/>
              <a:t>Polar currents considerably more complicated than E-W auroral electrojet, especially during disturbed times</a:t>
            </a:r>
            <a:endParaRPr lang="en-GB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52214"/>
          <a:stretch>
            <a:fillRect/>
          </a:stretch>
        </p:blipFill>
        <p:spPr bwMode="auto">
          <a:xfrm>
            <a:off x="4966830" y="1"/>
            <a:ext cx="417717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79512" y="2708920"/>
            <a:ext cx="4716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lphaLcParenR"/>
            </a:pPr>
            <a:r>
              <a:rPr lang="en-GB" dirty="0" smtClean="0"/>
              <a:t>Major magnetospheric current systems and their linkage…</a:t>
            </a:r>
          </a:p>
          <a:p>
            <a:pPr marL="457200" indent="-457200" algn="l">
              <a:buFont typeface="+mj-lt"/>
              <a:buAutoNum type="alphaLcParenR"/>
            </a:pPr>
            <a:r>
              <a:rPr lang="en-GB" dirty="0" smtClean="0"/>
              <a:t>via field-aligned currents to the ionosphere 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903640" y="2996952"/>
            <a:ext cx="3240360" cy="3861048"/>
            <a:chOff x="5004048" y="3140968"/>
            <a:chExt cx="3115410" cy="3717032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49832" r="38386"/>
            <a:stretch>
              <a:fillRect/>
            </a:stretch>
          </p:blipFill>
          <p:spPr bwMode="auto">
            <a:xfrm>
              <a:off x="5004048" y="3140968"/>
              <a:ext cx="3115410" cy="3717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8" name="Straight Arrow Connector 17"/>
            <p:cNvCxnSpPr/>
            <p:nvPr/>
          </p:nvCxnSpPr>
          <p:spPr bwMode="auto">
            <a:xfrm>
              <a:off x="5652120" y="5877272"/>
              <a:ext cx="504056" cy="288032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3" name="TextBox 22"/>
          <p:cNvSpPr txBox="1"/>
          <p:nvPr/>
        </p:nvSpPr>
        <p:spPr>
          <a:xfrm>
            <a:off x="179512" y="5229200"/>
            <a:ext cx="5544616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Estimating their effects on D error with 1-term look-up table approach more accurate than with basic 2-term H dependent approach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55576" y="2204864"/>
            <a:ext cx="4940998" cy="2011707"/>
            <a:chOff x="-1260648" y="4509120"/>
            <a:chExt cx="4940998" cy="2011707"/>
          </a:xfrm>
        </p:grpSpPr>
        <p:cxnSp>
          <p:nvCxnSpPr>
            <p:cNvPr id="11" name="Straight Connector 10"/>
            <p:cNvCxnSpPr/>
            <p:nvPr/>
          </p:nvCxnSpPr>
          <p:spPr bwMode="auto">
            <a:xfrm>
              <a:off x="2123728" y="4941168"/>
              <a:ext cx="50405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chemeClr val="accent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1260648" y="4509120"/>
              <a:ext cx="3282702" cy="2011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/>
          </p:nvSpPr>
          <p:spPr>
            <a:xfrm>
              <a:off x="2620443" y="4797152"/>
              <a:ext cx="105990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err="1" smtClean="0">
                  <a:latin typeface="+mn-lt"/>
                </a:rPr>
                <a:t>Laplacian</a:t>
              </a:r>
              <a:endParaRPr lang="en-GB" sz="1600" dirty="0">
                <a:latin typeface="+mn-lt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 bwMode="auto">
            <a:xfrm>
              <a:off x="2123728" y="5373216"/>
              <a:ext cx="504056" cy="0"/>
            </a:xfrm>
            <a:prstGeom prst="line">
              <a:avLst/>
            </a:prstGeom>
            <a:solidFill>
              <a:schemeClr val="accent1"/>
            </a:solidFill>
            <a:ln w="158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5" name="TextBox 14"/>
            <p:cNvSpPr txBox="1"/>
            <p:nvPr/>
          </p:nvSpPr>
          <p:spPr>
            <a:xfrm>
              <a:off x="2625253" y="5229200"/>
              <a:ext cx="105028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latin typeface="+mn-lt"/>
                </a:rPr>
                <a:t>Gaussian</a:t>
              </a:r>
              <a:endParaRPr lang="en-GB" sz="1600" dirty="0">
                <a:latin typeface="+mn-lt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892480" cy="5616624"/>
          </a:xfrm>
        </p:spPr>
        <p:txBody>
          <a:bodyPr/>
          <a:lstStyle/>
          <a:p>
            <a:r>
              <a:rPr lang="en-GB" sz="2000" dirty="0" smtClean="0"/>
              <a:t>Magnetic data </a:t>
            </a:r>
            <a:r>
              <a:rPr lang="en-GB" sz="2000" dirty="0" smtClean="0"/>
              <a:t>do </a:t>
            </a:r>
            <a:r>
              <a:rPr lang="en-GB" sz="2000" dirty="0" smtClean="0"/>
              <a:t>not follow a Gaussian/normal </a:t>
            </a:r>
            <a:r>
              <a:rPr lang="en-GB" sz="2000" dirty="0" smtClean="0"/>
              <a:t>distribution</a:t>
            </a:r>
          </a:p>
          <a:p>
            <a:r>
              <a:rPr lang="en-GB" sz="2000" dirty="0" smtClean="0"/>
              <a:t> </a:t>
            </a:r>
            <a:r>
              <a:rPr lang="en-GB" sz="2000" dirty="0" err="1" smtClean="0"/>
              <a:t>Laplacian</a:t>
            </a:r>
            <a:r>
              <a:rPr lang="en-GB" sz="2000" dirty="0" smtClean="0"/>
              <a:t> </a:t>
            </a:r>
            <a:r>
              <a:rPr lang="en-GB" sz="2000" dirty="0" smtClean="0"/>
              <a:t>distribution </a:t>
            </a:r>
            <a:r>
              <a:rPr lang="en-GB" sz="2000" dirty="0" smtClean="0"/>
              <a:t>is better, particularly near the </a:t>
            </a:r>
            <a:r>
              <a:rPr lang="en-GB" sz="2000" dirty="0" smtClean="0"/>
              <a:t>extremes which are more important</a:t>
            </a:r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pPr>
              <a:buNone/>
            </a:pPr>
            <a:endParaRPr lang="en-GB" sz="2000" dirty="0" smtClean="0"/>
          </a:p>
          <a:p>
            <a:endParaRPr lang="en-GB" sz="2000" dirty="0" smtClean="0"/>
          </a:p>
          <a:p>
            <a:endParaRPr lang="en-GB" sz="2000" dirty="0" smtClean="0"/>
          </a:p>
          <a:p>
            <a:r>
              <a:rPr lang="en-GB" sz="2000" dirty="0" smtClean="0"/>
              <a:t>Industry error models assume Gaussian distributions for all error sources</a:t>
            </a:r>
          </a:p>
          <a:p>
            <a:r>
              <a:rPr lang="en-GB" sz="2000" dirty="0" smtClean="0"/>
              <a:t>Output 1</a:t>
            </a:r>
            <a:r>
              <a:rPr lang="el-GR" sz="2000" dirty="0" smtClean="0"/>
              <a:t>σ</a:t>
            </a:r>
            <a:r>
              <a:rPr lang="en-GB" sz="2000" dirty="0" smtClean="0"/>
              <a:t> values multiplied up for final error </a:t>
            </a:r>
            <a:r>
              <a:rPr lang="en-GB" sz="2000" dirty="0" smtClean="0"/>
              <a:t>ellipsoids assuming </a:t>
            </a:r>
            <a:r>
              <a:rPr lang="en-GB" sz="2000" dirty="0" smtClean="0"/>
              <a:t>2 x 1</a:t>
            </a:r>
            <a:r>
              <a:rPr lang="el-GR" sz="2000" dirty="0" smtClean="0"/>
              <a:t>σ</a:t>
            </a:r>
            <a:r>
              <a:rPr lang="en-GB" sz="2000" dirty="0" smtClean="0"/>
              <a:t> = 95.4% confidence, 3 x 1</a:t>
            </a:r>
            <a:r>
              <a:rPr lang="el-GR" sz="2000" dirty="0" smtClean="0"/>
              <a:t>σ</a:t>
            </a:r>
            <a:r>
              <a:rPr lang="en-GB" sz="2000" dirty="0" smtClean="0"/>
              <a:t> = 99.7%, as for a Gaussian distribution</a:t>
            </a:r>
          </a:p>
          <a:p>
            <a:r>
              <a:rPr lang="en-GB" sz="2000" dirty="0" smtClean="0"/>
              <a:t>Input magnetic error terms should therefore scale correctly, and be robust</a:t>
            </a:r>
          </a:p>
          <a:p>
            <a:r>
              <a:rPr lang="en-GB" sz="2000" dirty="0" smtClean="0"/>
              <a:t>95.4% confidence limits for magnetic field &gt;&gt; 2 x 1</a:t>
            </a:r>
            <a:r>
              <a:rPr lang="el-GR" sz="2000" dirty="0" smtClean="0"/>
              <a:t>σ,</a:t>
            </a:r>
            <a:r>
              <a:rPr lang="en-GB" sz="2000" dirty="0" smtClean="0"/>
              <a:t> particularly for declination</a:t>
            </a:r>
          </a:p>
          <a:p>
            <a:r>
              <a:rPr lang="en-GB" sz="2000" dirty="0" smtClean="0"/>
              <a:t>To be on safe side use 95.4% confidence limits ÷ 2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60350"/>
            <a:ext cx="8856984" cy="936402"/>
          </a:xfrm>
        </p:spPr>
        <p:txBody>
          <a:bodyPr/>
          <a:lstStyle/>
          <a:p>
            <a:pPr algn="ctr"/>
            <a:r>
              <a:rPr lang="en-GB" dirty="0" smtClean="0"/>
              <a:t>Why look-up table should be based on 95.4% confidence limits ÷ 2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350"/>
            <a:ext cx="8640960" cy="1143000"/>
          </a:xfrm>
        </p:spPr>
        <p:txBody>
          <a:bodyPr/>
          <a:lstStyle/>
          <a:p>
            <a:r>
              <a:rPr lang="en-GB" dirty="0" smtClean="0"/>
              <a:t>H dependency for D error also not good elsewhere…</a:t>
            </a:r>
            <a:endParaRPr lang="en-GB" dirty="0"/>
          </a:p>
        </p:txBody>
      </p:sp>
      <p:pic>
        <p:nvPicPr>
          <p:cNvPr id="3" name="Picture 2" descr="errplot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8694" y="1628800"/>
            <a:ext cx="8607155" cy="46082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76256" y="4725144"/>
            <a:ext cx="2267744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Increase in error here due to weak H </a:t>
            </a:r>
            <a:r>
              <a:rPr lang="en-GB" dirty="0" smtClean="0"/>
              <a:t>too high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 flipH="1" flipV="1">
            <a:off x="6660232" y="3717032"/>
            <a:ext cx="216024" cy="108012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H="1" flipV="1">
            <a:off x="2483768" y="3789040"/>
            <a:ext cx="4392488" cy="93610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0" y="6396335"/>
            <a:ext cx="291581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Common colour scale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Horizontal intensity map</a:t>
            </a:r>
            <a:endParaRPr lang="en-GB" dirty="0"/>
          </a:p>
        </p:txBody>
      </p:sp>
      <p:pic>
        <p:nvPicPr>
          <p:cNvPr id="4" name="Picture 3" descr="Hcolourfu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8189976" cy="526999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1600" y="5805264"/>
            <a:ext cx="678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2015.0</a:t>
            </a:r>
            <a:endParaRPr lang="en-GB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2" y="260350"/>
            <a:ext cx="7344295" cy="1143000"/>
          </a:xfrm>
        </p:spPr>
        <p:txBody>
          <a:bodyPr/>
          <a:lstStyle/>
          <a:p>
            <a:r>
              <a:rPr lang="en-GB" dirty="0" smtClean="0"/>
              <a:t>Why one value for magnetic dip term not good…</a:t>
            </a:r>
            <a:endParaRPr lang="en-GB" dirty="0"/>
          </a:p>
        </p:txBody>
      </p:sp>
      <p:pic>
        <p:nvPicPr>
          <p:cNvPr id="3" name="Picture 2" descr="errplot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772816"/>
            <a:ext cx="8140738" cy="4303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4" y="4437112"/>
            <a:ext cx="25202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Too high, excludes effects of polar current systems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691680" y="3645024"/>
            <a:ext cx="0" cy="792088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>
            <a:stCxn id="5" idx="3"/>
          </p:cNvCxnSpPr>
          <p:nvPr/>
        </p:nvCxnSpPr>
        <p:spPr bwMode="auto">
          <a:xfrm flipV="1">
            <a:off x="2987824" y="2564905"/>
            <a:ext cx="2376264" cy="2472372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rgbClr val="FFFF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0" y="6396335"/>
            <a:ext cx="291581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Common colour scale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350"/>
            <a:ext cx="8064895" cy="1143000"/>
          </a:xfrm>
        </p:spPr>
        <p:txBody>
          <a:bodyPr/>
          <a:lstStyle/>
          <a:p>
            <a:r>
              <a:rPr lang="en-GB" dirty="0" smtClean="0"/>
              <a:t>Zoom in again on N polar region…</a:t>
            </a:r>
            <a:endParaRPr lang="en-GB" dirty="0"/>
          </a:p>
        </p:txBody>
      </p:sp>
      <p:pic>
        <p:nvPicPr>
          <p:cNvPr id="4" name="Picture 3" descr="errplotcfInpo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5" y="1484783"/>
            <a:ext cx="6912766" cy="51263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576" y="4509120"/>
            <a:ext cx="252028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Too high, excludes effects of polar current systems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2915815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GB" dirty="0" smtClean="0"/>
              <a:t>Common colour scale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NEW BGSwelsh template 2012">
  <a:themeElements>
    <a:clrScheme name="New BGS template_2009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990099"/>
      </a:hlink>
      <a:folHlink>
        <a:srgbClr val="990099"/>
      </a:folHlink>
    </a:clrScheme>
    <a:fontScheme name="New BGS template_2009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New BGS template_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w BGS template_200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 BGS template_2009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990099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5433</TotalTime>
  <Words>631</Words>
  <Application>Microsoft Office PowerPoint</Application>
  <PresentationFormat>On-screen Show (4:3)</PresentationFormat>
  <Paragraphs>72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NEW BGSwelsh template 2012</vt:lpstr>
      <vt:lpstr>A case for look-up tables for  magnetic field error</vt:lpstr>
      <vt:lpstr>Magnetic terms in ISCWSA and OSWG MWD error models</vt:lpstr>
      <vt:lpstr>D error in northern polar region from 2-term model and 1-term model with value from look-up table</vt:lpstr>
      <vt:lpstr>Polar currents considerably more complicated than E-W auroral electrojet, especially during disturbed times</vt:lpstr>
      <vt:lpstr>Why look-up table should be based on 95.4% confidence limits ÷ 2</vt:lpstr>
      <vt:lpstr>H dependency for D error also not good elsewhere…</vt:lpstr>
      <vt:lpstr>Horizontal intensity map</vt:lpstr>
      <vt:lpstr>Why one value for magnetic dip term not good…</vt:lpstr>
      <vt:lpstr>Zoom in again on N polar region…</vt:lpstr>
      <vt:lpstr>Why one value for Btotal term not good…</vt:lpstr>
      <vt:lpstr>Zoom in again on N polar region…</vt:lpstr>
      <vt:lpstr>The case</vt:lpstr>
      <vt:lpstr>Other considerations</vt:lpstr>
    </vt:vector>
  </TitlesOfParts>
  <Manager>Ian Jackson</Manager>
  <Company>The British Geological Survey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Rayner, Deborah C.</dc:creator>
  <cp:lastModifiedBy>Susan Macmillan</cp:lastModifiedBy>
  <cp:revision>59</cp:revision>
  <cp:lastPrinted>2000-04-13T10:01:09Z</cp:lastPrinted>
  <dcterms:created xsi:type="dcterms:W3CDTF">2014-03-25T12:17:44Z</dcterms:created>
  <dcterms:modified xsi:type="dcterms:W3CDTF">2015-03-18T18:03:09Z</dcterms:modified>
</cp:coreProperties>
</file>